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4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derico Coan" initials="FC" lastIdx="1" clrIdx="0">
    <p:extLst>
      <p:ext uri="{19B8F6BF-5375-455C-9EA6-DF929625EA0E}">
        <p15:presenceInfo xmlns:p15="http://schemas.microsoft.com/office/powerpoint/2012/main" userId="cc783cd30f91125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08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1-11T16:55:53.010" idx="1">
    <p:pos x="2019" y="1022"/>
    <p:text>Presupposti dell’iniziativa: 
il Terzo Settore è un ambito poco conosciuto all’interno del mondo scolastico come opportunità di sviluppo di percorsi di PCTO PERCORSI PER LE COMPETENZE TRASVERSALI E PER L’ORIENTAMENTO
le associazioni e gli ETS sono considerati anche dalle nuove Linee guida del Ministero dell’Istruzione come gli “ambienti” più favorevoli allo sviluppo delle competenze trasversali (soft skill)
le associazioni e gli ETS (Enti del Terzo Settore) sono interessati a coinvolgere i ragazzi per esperienze di volontariato</p:text>
    <p:extLst mod="1"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F2F2D7-0B94-4C23-958B-9E6370CA71F2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C84F0-6BEA-472E-BD25-D0844ACC21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4176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5FC00-CF22-453A-A878-F8A1D17AEE73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E0A8A-7F2C-4ED8-B7A9-E280A0520B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817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5FC00-CF22-453A-A878-F8A1D17AEE73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E0A8A-7F2C-4ED8-B7A9-E280A0520B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479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5FC00-CF22-453A-A878-F8A1D17AEE73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E0A8A-7F2C-4ED8-B7A9-E280A0520B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6224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5FC00-CF22-453A-A878-F8A1D17AEE73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E0A8A-7F2C-4ED8-B7A9-E280A0520B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0115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5FC00-CF22-453A-A878-F8A1D17AEE73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E0A8A-7F2C-4ED8-B7A9-E280A0520B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5481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5FC00-CF22-453A-A878-F8A1D17AEE73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E0A8A-7F2C-4ED8-B7A9-E280A0520B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8468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5FC00-CF22-453A-A878-F8A1D17AEE73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E0A8A-7F2C-4ED8-B7A9-E280A0520B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6782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5FC00-CF22-453A-A878-F8A1D17AEE73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E0A8A-7F2C-4ED8-B7A9-E280A0520B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517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5FC00-CF22-453A-A878-F8A1D17AEE73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E0A8A-7F2C-4ED8-B7A9-E280A0520B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450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5FC00-CF22-453A-A878-F8A1D17AEE73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E0A8A-7F2C-4ED8-B7A9-E280A0520B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6522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5FC00-CF22-453A-A878-F8A1D17AEE73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E0A8A-7F2C-4ED8-B7A9-E280A0520B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0369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5FC00-CF22-453A-A878-F8A1D17AEE73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E0A8A-7F2C-4ED8-B7A9-E280A0520B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005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TtloY8InVM&amp;t=17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6685" y="328709"/>
            <a:ext cx="2674374" cy="565413"/>
          </a:xfrm>
          <a:prstGeom prst="rect">
            <a:avLst/>
          </a:prstGeom>
        </p:spPr>
      </p:pic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Udine - 15 novembre 2019</a:t>
            </a:r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786582" y="2930014"/>
            <a:ext cx="10962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La promozione del volontariato: i progetti intersettoriali in FVG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758022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6685" y="328709"/>
            <a:ext cx="2674374" cy="565413"/>
          </a:xfrm>
          <a:prstGeom prst="rect">
            <a:avLst/>
          </a:prstGeom>
        </p:spPr>
      </p:pic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Udine - 15 novembre 2019</a:t>
            </a:r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614517" y="1563330"/>
            <a:ext cx="1096296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it-IT" sz="3200" b="1" dirty="0" smtClean="0"/>
              <a:t>Cambiamenti tra Riforma del Terzo Settore e tempi che corrono</a:t>
            </a:r>
            <a:r>
              <a:rPr lang="it-IT" sz="3200" dirty="0" smtClean="0"/>
              <a:t>:</a:t>
            </a: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it-IT" sz="3200" i="1" dirty="0" smtClean="0"/>
              <a:t>CSV con più utenza, meno risorse…e nuova </a:t>
            </a:r>
            <a:r>
              <a:rPr lang="it-IT" sz="3200" i="1" dirty="0" err="1" smtClean="0"/>
              <a:t>mission</a:t>
            </a:r>
            <a:r>
              <a:rPr lang="it-IT" sz="3200" i="1" dirty="0" smtClean="0"/>
              <a:t> </a:t>
            </a: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it-IT" sz="3200" i="1" dirty="0" smtClean="0"/>
              <a:t>PA chiamata a promuovere il </a:t>
            </a:r>
            <a:r>
              <a:rPr lang="it-IT" sz="3200" i="1" dirty="0" smtClean="0"/>
              <a:t>volontariato e co-programmare</a:t>
            </a:r>
            <a:endParaRPr lang="it-IT" sz="3200" i="1" dirty="0" smtClean="0"/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it-IT" sz="3200" i="1" dirty="0" smtClean="0"/>
              <a:t>Secondo Settore tra RSI e nuovo </a:t>
            </a:r>
            <a:r>
              <a:rPr lang="it-IT" sz="3200" i="1" dirty="0" smtClean="0"/>
              <a:t>mercato</a:t>
            </a:r>
            <a:endParaRPr lang="it-IT" sz="3200" i="1" dirty="0"/>
          </a:p>
        </p:txBody>
      </p:sp>
    </p:spTree>
    <p:extLst>
      <p:ext uri="{BB962C8B-B14F-4D97-AF65-F5344CB8AC3E}">
        <p14:creationId xmlns:p14="http://schemas.microsoft.com/office/powerpoint/2010/main" val="75486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0478" y="213236"/>
            <a:ext cx="2674374" cy="565413"/>
          </a:xfrm>
          <a:prstGeom prst="rect">
            <a:avLst/>
          </a:prstGeom>
        </p:spPr>
      </p:pic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Udine - 15 novembre 2019</a:t>
            </a:r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302341" y="283780"/>
            <a:ext cx="99551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i="1" dirty="0" smtClean="0"/>
              <a:t>1. CSV con più utenza, meno risorse…e nuova </a:t>
            </a:r>
            <a:r>
              <a:rPr lang="it-IT" sz="3200" i="1" dirty="0" err="1" smtClean="0"/>
              <a:t>mission</a:t>
            </a:r>
            <a:r>
              <a:rPr lang="it-IT" sz="3200" i="1" dirty="0" smtClean="0"/>
              <a:t>: </a:t>
            </a:r>
          </a:p>
          <a:p>
            <a:r>
              <a:rPr lang="it-IT" sz="3200" i="1" dirty="0" smtClean="0"/>
              <a:t>verso un </a:t>
            </a:r>
            <a:r>
              <a:rPr lang="it-IT" sz="3200" b="1" i="1" dirty="0" smtClean="0"/>
              <a:t>nuovo modello di generazione del valore </a:t>
            </a:r>
            <a:r>
              <a:rPr lang="it-IT" sz="2000" i="1" dirty="0" smtClean="0"/>
              <a:t>(1 di 2)</a:t>
            </a:r>
            <a:endParaRPr lang="it-IT" sz="2000" i="1" dirty="0" smtClean="0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229"/>
              </p:ext>
            </p:extLst>
          </p:nvPr>
        </p:nvGraphicFramePr>
        <p:xfrm>
          <a:off x="408038" y="1431542"/>
          <a:ext cx="11375924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589">
                  <a:extLst>
                    <a:ext uri="{9D8B030D-6E8A-4147-A177-3AD203B41FA5}">
                      <a16:colId xmlns:a16="http://schemas.microsoft.com/office/drawing/2014/main" val="3152336788"/>
                    </a:ext>
                  </a:extLst>
                </a:gridCol>
                <a:gridCol w="4758590">
                  <a:extLst>
                    <a:ext uri="{9D8B030D-6E8A-4147-A177-3AD203B41FA5}">
                      <a16:colId xmlns:a16="http://schemas.microsoft.com/office/drawing/2014/main" val="1343534258"/>
                    </a:ext>
                  </a:extLst>
                </a:gridCol>
                <a:gridCol w="5272745">
                  <a:extLst>
                    <a:ext uri="{9D8B030D-6E8A-4147-A177-3AD203B41FA5}">
                      <a16:colId xmlns:a16="http://schemas.microsoft.com/office/drawing/2014/main" val="1412926136"/>
                    </a:ext>
                  </a:extLst>
                </a:gridCol>
              </a:tblGrid>
              <a:tr h="604037"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20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AS WAS… </a:t>
                      </a:r>
                      <a:endParaRPr lang="it-IT" sz="20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20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fino al 2017 </a:t>
                      </a:r>
                      <a:r>
                        <a:rPr lang="it-IT" sz="20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20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 BE… </a:t>
                      </a:r>
                      <a:endParaRPr lang="it-IT" sz="20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20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dal 2018 </a:t>
                      </a:r>
                      <a:endParaRPr lang="it-I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4424628"/>
                  </a:ext>
                </a:extLst>
              </a:tr>
              <a:tr h="866662">
                <a:tc>
                  <a:txBody>
                    <a:bodyPr/>
                    <a:lstStyle/>
                    <a:p>
                      <a:r>
                        <a:rPr lang="it-IT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VISIONE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CSV come </a:t>
                      </a:r>
                      <a:r>
                        <a:rPr lang="it-IT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sportello erogatore </a:t>
                      </a:r>
                      <a:r>
                        <a:rPr lang="it-IT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 servizi e finanziamenti a sostegno e qualificazione dell’attività di volontariato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CSV come </a:t>
                      </a:r>
                      <a:r>
                        <a:rPr lang="it-IT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piattaforma collaborativa </a:t>
                      </a:r>
                      <a:r>
                        <a:rPr lang="it-IT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it-IT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hub</a:t>
                      </a:r>
                      <a:r>
                        <a:rPr lang="it-IT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generativo) che moltiplica risorse e promuove la significatività del volontariato</a:t>
                      </a:r>
                      <a:endParaRPr lang="it-I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934679"/>
                  </a:ext>
                </a:extLst>
              </a:tr>
              <a:tr h="1391911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CREDENZE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servizio come: </a:t>
                      </a:r>
                    </a:p>
                    <a:p>
                      <a:r>
                        <a:rPr lang="it-IT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it-IT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soddisfacimento </a:t>
                      </a:r>
                      <a:r>
                        <a:rPr lang="it-IT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istantaneo del bisogno espresso dalle </a:t>
                      </a:r>
                      <a:r>
                        <a:rPr lang="it-IT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OdV</a:t>
                      </a:r>
                      <a:r>
                        <a:rPr lang="it-IT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it-IT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it-IT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distribuzione </a:t>
                      </a:r>
                      <a:r>
                        <a:rPr lang="it-IT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 risorse a sostegno di </a:t>
                      </a:r>
                      <a:r>
                        <a:rPr lang="it-IT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OdV</a:t>
                      </a:r>
                      <a:r>
                        <a:rPr lang="it-IT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it-IT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erogazione </a:t>
                      </a:r>
                      <a:r>
                        <a:rPr lang="it-IT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facilitante </a:t>
                      </a:r>
                      <a:r>
                        <a:rPr lang="it-IT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(funzione)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servizio come: </a:t>
                      </a:r>
                    </a:p>
                    <a:p>
                      <a:r>
                        <a:rPr lang="it-IT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it-IT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accompagnamento </a:t>
                      </a:r>
                      <a:r>
                        <a:rPr lang="it-IT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nel tempo dei volontari </a:t>
                      </a:r>
                    </a:p>
                    <a:p>
                      <a:r>
                        <a:rPr lang="it-IT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it-IT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condivisione </a:t>
                      </a:r>
                      <a:r>
                        <a:rPr lang="it-IT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 risorse a sostegno del volontariato</a:t>
                      </a:r>
                    </a:p>
                    <a:p>
                      <a:r>
                        <a:rPr lang="it-IT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erogazione </a:t>
                      </a:r>
                      <a:r>
                        <a:rPr lang="it-IT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capacitante </a:t>
                      </a:r>
                      <a:r>
                        <a:rPr lang="it-IT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(trasformazione) 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765640"/>
                  </a:ext>
                </a:extLst>
              </a:tr>
              <a:tr h="1129287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PROCESSI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di </a:t>
                      </a:r>
                      <a:r>
                        <a:rPr lang="it-IT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distribuzione</a:t>
                      </a:r>
                      <a:r>
                        <a:rPr lang="it-IT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monopolistica (dei servizi)</a:t>
                      </a:r>
                    </a:p>
                    <a:p>
                      <a:r>
                        <a:rPr lang="it-IT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interni/chiusi </a:t>
                      </a:r>
                    </a:p>
                    <a:p>
                      <a:r>
                        <a:rPr lang="it-IT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integrati </a:t>
                      </a:r>
                      <a:r>
                        <a:rPr lang="it-IT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verticalmente</a:t>
                      </a:r>
                      <a:r>
                        <a:rPr lang="it-IT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it-IT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di gestione operativa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di </a:t>
                      </a:r>
                      <a:r>
                        <a:rPr lang="it-IT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co-generazione</a:t>
                      </a:r>
                      <a:r>
                        <a:rPr lang="it-IT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diffusa e micro-generazione </a:t>
                      </a:r>
                    </a:p>
                    <a:p>
                      <a:r>
                        <a:rPr lang="it-IT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esterni/aperti </a:t>
                      </a:r>
                    </a:p>
                    <a:p>
                      <a:r>
                        <a:rPr lang="it-IT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integrati </a:t>
                      </a:r>
                      <a:r>
                        <a:rPr lang="it-IT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orizzontalmente</a:t>
                      </a:r>
                      <a:r>
                        <a:rPr lang="it-IT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it-IT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di sviluppo locale</a:t>
                      </a:r>
                      <a:endParaRPr lang="it-I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803454"/>
                  </a:ext>
                </a:extLst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10257505" y="6205591"/>
            <a:ext cx="1403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CONTINUA…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6942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6685" y="328709"/>
            <a:ext cx="2674374" cy="565413"/>
          </a:xfrm>
          <a:prstGeom prst="rect">
            <a:avLst/>
          </a:prstGeom>
        </p:spPr>
      </p:pic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Udine - 15 novembre 2019</a:t>
            </a:r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544461" y="894122"/>
            <a:ext cx="111165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i="1" dirty="0" smtClean="0"/>
              <a:t>1. CSV </a:t>
            </a:r>
            <a:r>
              <a:rPr lang="it-IT" sz="3200" i="1" dirty="0"/>
              <a:t>con più </a:t>
            </a:r>
            <a:r>
              <a:rPr lang="it-IT" sz="3200" i="1" dirty="0" smtClean="0"/>
              <a:t>utenza, </a:t>
            </a:r>
            <a:r>
              <a:rPr lang="it-IT" sz="3200" i="1" dirty="0"/>
              <a:t>meno </a:t>
            </a:r>
            <a:r>
              <a:rPr lang="it-IT" sz="3200" i="1" dirty="0" smtClean="0"/>
              <a:t>risorse…e nuova </a:t>
            </a:r>
            <a:r>
              <a:rPr lang="it-IT" sz="3200" i="1" dirty="0" err="1" smtClean="0"/>
              <a:t>mission</a:t>
            </a:r>
            <a:r>
              <a:rPr lang="it-IT" sz="3200" i="1" dirty="0" smtClean="0"/>
              <a:t>: </a:t>
            </a:r>
            <a:endParaRPr lang="it-IT" sz="3200" i="1" dirty="0"/>
          </a:p>
          <a:p>
            <a:r>
              <a:rPr lang="it-IT" sz="3200" i="1" dirty="0"/>
              <a:t>verso un </a:t>
            </a:r>
            <a:r>
              <a:rPr lang="it-IT" sz="3200" b="1" i="1" dirty="0"/>
              <a:t>nuovo modello di generazione del </a:t>
            </a:r>
            <a:r>
              <a:rPr lang="it-IT" sz="3200" b="1" i="1" dirty="0" smtClean="0"/>
              <a:t>valore </a:t>
            </a:r>
            <a:r>
              <a:rPr lang="it-IT" sz="2000" i="1" dirty="0" smtClean="0"/>
              <a:t>(2 di 2)</a:t>
            </a:r>
            <a:endParaRPr lang="it-IT" sz="2000" i="1" dirty="0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13308"/>
              </p:ext>
            </p:extLst>
          </p:nvPr>
        </p:nvGraphicFramePr>
        <p:xfrm>
          <a:off x="432617" y="2148320"/>
          <a:ext cx="11366092" cy="4029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3610">
                  <a:extLst>
                    <a:ext uri="{9D8B030D-6E8A-4147-A177-3AD203B41FA5}">
                      <a16:colId xmlns:a16="http://schemas.microsoft.com/office/drawing/2014/main" val="3152336788"/>
                    </a:ext>
                  </a:extLst>
                </a:gridCol>
                <a:gridCol w="4477512">
                  <a:extLst>
                    <a:ext uri="{9D8B030D-6E8A-4147-A177-3AD203B41FA5}">
                      <a16:colId xmlns:a16="http://schemas.microsoft.com/office/drawing/2014/main" val="1343534258"/>
                    </a:ext>
                  </a:extLst>
                </a:gridCol>
                <a:gridCol w="5284970">
                  <a:extLst>
                    <a:ext uri="{9D8B030D-6E8A-4147-A177-3AD203B41FA5}">
                      <a16:colId xmlns:a16="http://schemas.microsoft.com/office/drawing/2014/main" val="1412926136"/>
                    </a:ext>
                  </a:extLst>
                </a:gridCol>
              </a:tblGrid>
              <a:tr h="707268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AS WAS… </a:t>
                      </a:r>
                      <a:endParaRPr lang="it-IT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fino al 2017 </a:t>
                      </a:r>
                      <a:r>
                        <a:rPr lang="it-IT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 BE… </a:t>
                      </a:r>
                      <a:endParaRPr lang="it-IT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dal 2018 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4424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b="0" i="0" u="none" strike="noStrike" baseline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OBIETTIVO</a:t>
                      </a:r>
                      <a:r>
                        <a:rPr lang="it-IT" sz="2000" b="1" i="0" u="none" strike="noStrike" baseline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endParaRPr lang="it-IT" sz="2000" b="0" i="0" u="none" strike="noStrike" baseline="0" dirty="0" smtClean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b="0" i="0" u="none" strike="noStrike" baseline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distribuire risorse e servizi alle </a:t>
                      </a:r>
                      <a:r>
                        <a:rPr lang="it-IT" sz="2000" b="0" i="0" u="none" strike="noStrike" baseline="0" dirty="0" err="1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OdV</a:t>
                      </a:r>
                      <a:r>
                        <a:rPr lang="it-IT" sz="2000" b="0" i="0" u="none" strike="noStrike" baseline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it-IT" sz="2000" b="1" i="0" u="none" strike="noStrike" baseline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valore suddiviso</a:t>
                      </a:r>
                      <a:r>
                        <a:rPr lang="it-IT" sz="2000" b="0" i="0" u="none" strike="noStrike" baseline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b="0" i="0" u="none" strike="noStrike" baseline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creare e moltiplicare valore per il volontariato (</a:t>
                      </a:r>
                      <a:r>
                        <a:rPr lang="it-IT" sz="2000" b="1" i="0" u="none" strike="noStrike" baseline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valore condiviso</a:t>
                      </a:r>
                      <a:r>
                        <a:rPr lang="it-IT" sz="2000" b="0" i="0" u="none" strike="noStrike" baseline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)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9346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SERVIZI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servizi sostitutivi/compensativi </a:t>
                      </a:r>
                    </a:p>
                    <a:p>
                      <a:r>
                        <a:rPr lang="it-IT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servizi </a:t>
                      </a:r>
                      <a:r>
                        <a:rPr lang="it-IT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erogati </a:t>
                      </a:r>
                      <a:endParaRPr lang="it-IT" sz="2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strategia servizi: </a:t>
                      </a:r>
                      <a:r>
                        <a:rPr lang="it-IT" sz="20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full optional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servizi formativi/trasformativi </a:t>
                      </a:r>
                    </a:p>
                    <a:p>
                      <a:r>
                        <a:rPr lang="it-IT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servizi </a:t>
                      </a:r>
                      <a:r>
                        <a:rPr lang="it-IT" sz="20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scambiati </a:t>
                      </a:r>
                      <a:endParaRPr lang="it-IT" sz="2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strategia servizi: ritorno all’archetipo</a:t>
                      </a:r>
                      <a:endParaRPr lang="it-IT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765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it-IT" sz="2500" b="1" dirty="0" smtClean="0"/>
                        <a:t>PROPOSTA DI VALORE</a:t>
                      </a:r>
                      <a:endParaRPr lang="it-IT" sz="2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it-IT" sz="25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soluzioni e risposte erogate in base alla disponibilità delle risorse del CSV</a:t>
                      </a:r>
                      <a:endParaRPr lang="it-IT" sz="25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it-IT" sz="25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esperienze e trasformazioni – individuali, organizzative e sociali – attraverso la </a:t>
                      </a:r>
                      <a:r>
                        <a:rPr lang="it-IT" sz="25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condivisione delle risorse collettive</a:t>
                      </a:r>
                      <a:endParaRPr lang="it-IT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803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754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6685" y="328709"/>
            <a:ext cx="2674374" cy="565413"/>
          </a:xfrm>
          <a:prstGeom prst="rect">
            <a:avLst/>
          </a:prstGeom>
        </p:spPr>
      </p:pic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Udine - 15 novembre 2019</a:t>
            </a:r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452284" y="979993"/>
            <a:ext cx="11503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it-IT" sz="3200" i="1" dirty="0" smtClean="0"/>
              <a:t>2. PA chiamata a promuovere il volontariato e </a:t>
            </a:r>
            <a:r>
              <a:rPr lang="it-IT" sz="3200" i="1" dirty="0" smtClean="0"/>
              <a:t>co-programmare </a:t>
            </a:r>
            <a:r>
              <a:rPr lang="it-IT" sz="2000" i="1" dirty="0" smtClean="0"/>
              <a:t>(1 di 2)</a:t>
            </a:r>
            <a:endParaRPr lang="it-IT" sz="2000" i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52284" y="3601343"/>
            <a:ext cx="1086955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u="sng" dirty="0"/>
              <a:t>P</a:t>
            </a:r>
            <a:r>
              <a:rPr lang="it-IT" sz="2000" u="sng" dirty="0" smtClean="0"/>
              <a:t>artner</a:t>
            </a:r>
            <a:r>
              <a:rPr lang="it-IT" sz="2000" dirty="0"/>
              <a:t>: </a:t>
            </a:r>
            <a:r>
              <a:rPr lang="it-IT" sz="2000" dirty="0" smtClean="0"/>
              <a:t>ANCI FVG/COMPA</a:t>
            </a:r>
            <a:r>
              <a:rPr lang="it-IT" sz="2000" dirty="0"/>
              <a:t>, Forum del Terzo Settore </a:t>
            </a:r>
            <a:r>
              <a:rPr lang="it-IT" sz="2000" dirty="0" smtClean="0"/>
              <a:t>FVG, Regione </a:t>
            </a:r>
            <a:r>
              <a:rPr lang="it-IT" sz="2000" dirty="0" smtClean="0"/>
              <a:t>FVG, CSV Trento</a:t>
            </a:r>
            <a:endParaRPr lang="it-IT" sz="2000" dirty="0" smtClean="0"/>
          </a:p>
          <a:p>
            <a:endParaRPr lang="it-IT" sz="2000" u="sng" dirty="0" smtClean="0"/>
          </a:p>
          <a:p>
            <a:r>
              <a:rPr lang="it-IT" sz="2000" u="sng" dirty="0" smtClean="0"/>
              <a:t>Obiettivo</a:t>
            </a:r>
            <a:r>
              <a:rPr lang="it-IT" sz="2000" dirty="0"/>
              <a:t>: far conoscere </a:t>
            </a:r>
            <a:r>
              <a:rPr lang="it-IT" sz="2000" dirty="0" smtClean="0"/>
              <a:t>obblighi </a:t>
            </a:r>
            <a:r>
              <a:rPr lang="it-IT" sz="2000" dirty="0"/>
              <a:t>e opportunità </a:t>
            </a:r>
            <a:r>
              <a:rPr lang="it-IT" sz="2000" dirty="0" smtClean="0"/>
              <a:t>del </a:t>
            </a:r>
            <a:r>
              <a:rPr lang="it-IT" sz="2000" dirty="0"/>
              <a:t>CTS (</a:t>
            </a:r>
            <a:r>
              <a:rPr lang="it-IT" sz="2000" dirty="0" smtClean="0"/>
              <a:t>Artt. </a:t>
            </a:r>
            <a:r>
              <a:rPr lang="it-IT" sz="2000" dirty="0"/>
              <a:t>55 e 56) </a:t>
            </a:r>
            <a:r>
              <a:rPr lang="it-IT" sz="2000" dirty="0" smtClean="0"/>
              <a:t>nonché strumenti e metodologie </a:t>
            </a:r>
            <a:r>
              <a:rPr lang="it-IT" sz="2000" dirty="0" smtClean="0"/>
              <a:t>per </a:t>
            </a:r>
            <a:r>
              <a:rPr lang="it-IT" sz="2000" dirty="0" smtClean="0"/>
              <a:t>realizzare</a:t>
            </a:r>
            <a:r>
              <a:rPr lang="it-IT" sz="2000" dirty="0" smtClean="0"/>
              <a:t> attività </a:t>
            </a:r>
            <a:r>
              <a:rPr lang="it-IT" sz="2000" dirty="0"/>
              <a:t>di interesse generale </a:t>
            </a:r>
            <a:r>
              <a:rPr lang="it-IT" sz="2000" dirty="0" smtClean="0"/>
              <a:t>co-programmate </a:t>
            </a:r>
            <a:r>
              <a:rPr lang="it-IT" sz="2000" dirty="0"/>
              <a:t>e </a:t>
            </a:r>
            <a:r>
              <a:rPr lang="it-IT" sz="2000" dirty="0" smtClean="0"/>
              <a:t>co-progettate tra </a:t>
            </a:r>
            <a:r>
              <a:rPr lang="it-IT" sz="2000" dirty="0" smtClean="0"/>
              <a:t>PA e ETS</a:t>
            </a:r>
          </a:p>
          <a:p>
            <a:endParaRPr lang="it-IT" sz="2000" u="sng" dirty="0" smtClean="0"/>
          </a:p>
          <a:p>
            <a:r>
              <a:rPr lang="it-IT" sz="2000" u="sng" dirty="0" smtClean="0"/>
              <a:t>Azioni</a:t>
            </a:r>
            <a:r>
              <a:rPr lang="it-IT" sz="2000" dirty="0"/>
              <a:t>: </a:t>
            </a:r>
            <a:r>
              <a:rPr lang="it-IT" sz="2000" dirty="0"/>
              <a:t>f</a:t>
            </a:r>
            <a:r>
              <a:rPr lang="it-IT" sz="2000" dirty="0" smtClean="0"/>
              <a:t>ormazione PA e stakeholder </a:t>
            </a:r>
            <a:r>
              <a:rPr lang="it-IT" sz="2000" dirty="0" smtClean="0"/>
              <a:t>+ sperimentazione </a:t>
            </a:r>
            <a:r>
              <a:rPr lang="it-IT" sz="2000" dirty="0" smtClean="0"/>
              <a:t>«servizio bilaterale» di </a:t>
            </a:r>
            <a:r>
              <a:rPr lang="it-IT" sz="2000" dirty="0" smtClean="0"/>
              <a:t>consulenza </a:t>
            </a:r>
            <a:r>
              <a:rPr lang="it-IT" sz="2000" dirty="0" smtClean="0"/>
              <a:t>PA-ETS + sviluppo strumenti e metodologie di progettazione partecipata</a:t>
            </a:r>
            <a:endParaRPr lang="it-IT" sz="2000" dirty="0"/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568" y="1650639"/>
            <a:ext cx="6611272" cy="1835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64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6685" y="328709"/>
            <a:ext cx="2674374" cy="565413"/>
          </a:xfrm>
          <a:prstGeom prst="rect">
            <a:avLst/>
          </a:prstGeom>
        </p:spPr>
      </p:pic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Udine - 15 novembre 2019</a:t>
            </a:r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452284" y="2045254"/>
            <a:ext cx="10289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/>
              <a:t>Giovani-Scuola-Volontariato: il TS come </a:t>
            </a:r>
            <a:r>
              <a:rPr lang="it-IT" sz="2800" b="1" dirty="0"/>
              <a:t>opportunità per i </a:t>
            </a:r>
            <a:r>
              <a:rPr lang="it-IT" sz="2800" b="1" dirty="0" smtClean="0"/>
              <a:t>PCTO</a:t>
            </a:r>
            <a:endParaRPr lang="it-IT" sz="2800" dirty="0"/>
          </a:p>
        </p:txBody>
      </p:sp>
      <p:sp>
        <p:nvSpPr>
          <p:cNvPr id="7" name="Rettangolo 6"/>
          <p:cNvSpPr/>
          <p:nvPr/>
        </p:nvSpPr>
        <p:spPr>
          <a:xfrm>
            <a:off x="452284" y="2822032"/>
            <a:ext cx="106630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u="sng" dirty="0"/>
              <a:t>P</a:t>
            </a:r>
            <a:r>
              <a:rPr lang="it-IT" sz="2000" u="sng" dirty="0" smtClean="0"/>
              <a:t>artner</a:t>
            </a:r>
            <a:r>
              <a:rPr lang="it-IT" sz="2000" dirty="0" smtClean="0"/>
              <a:t>: Ufficio Scolastico Regionale, ANPAL (Agenzia Nazionale Politiche Attive Lavoro), Comitato Regionale del Volontariato FVG</a:t>
            </a:r>
          </a:p>
          <a:p>
            <a:endParaRPr lang="it-IT" sz="2000" dirty="0" smtClean="0"/>
          </a:p>
          <a:p>
            <a:r>
              <a:rPr lang="it-IT" sz="2000" u="sng" dirty="0" smtClean="0"/>
              <a:t>Obiettivo</a:t>
            </a:r>
            <a:r>
              <a:rPr lang="it-IT" sz="2000" dirty="0" smtClean="0"/>
              <a:t>: qualificare i progetti PCTO negli ETS della regione</a:t>
            </a:r>
          </a:p>
          <a:p>
            <a:endParaRPr lang="it-IT" sz="2000" i="1" u="sng" dirty="0"/>
          </a:p>
          <a:p>
            <a:r>
              <a:rPr lang="it-IT" sz="2000" u="sng" dirty="0" smtClean="0"/>
              <a:t>Azioni</a:t>
            </a:r>
            <a:r>
              <a:rPr lang="it-IT" sz="2000" dirty="0"/>
              <a:t>:</a:t>
            </a:r>
            <a:r>
              <a:rPr lang="it-IT" sz="2000" i="1" dirty="0"/>
              <a:t> </a:t>
            </a:r>
            <a:r>
              <a:rPr lang="it-IT" sz="2000" dirty="0" smtClean="0"/>
              <a:t>seminari formativi per docenti e referenti </a:t>
            </a:r>
            <a:r>
              <a:rPr lang="it-IT" sz="2000" dirty="0"/>
              <a:t>scolastici </a:t>
            </a:r>
            <a:r>
              <a:rPr lang="it-IT" sz="2000" dirty="0" smtClean="0"/>
              <a:t>PCTO + laboratori territoriali di incontro domanda-offerta + sviluppo modelli di relazione ETS-Scuola e di progettazione/valutazione dei PCTO</a:t>
            </a:r>
            <a:endParaRPr lang="it-IT" sz="20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452284" y="1109092"/>
            <a:ext cx="11503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it-IT" sz="3200" i="1" dirty="0" smtClean="0"/>
              <a:t>2. PA chiamata a promuovere il volontariato e </a:t>
            </a:r>
            <a:r>
              <a:rPr lang="it-IT" sz="3200" i="1" dirty="0" smtClean="0"/>
              <a:t>co-programmare </a:t>
            </a:r>
            <a:r>
              <a:rPr lang="it-IT" sz="2000" i="1" dirty="0" smtClean="0"/>
              <a:t>(2 di 2)</a:t>
            </a:r>
            <a:endParaRPr lang="it-IT" sz="2000" i="1" dirty="0"/>
          </a:p>
        </p:txBody>
      </p:sp>
    </p:spTree>
    <p:extLst>
      <p:ext uri="{BB962C8B-B14F-4D97-AF65-F5344CB8AC3E}">
        <p14:creationId xmlns:p14="http://schemas.microsoft.com/office/powerpoint/2010/main" val="186372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6685" y="328709"/>
            <a:ext cx="2674374" cy="565413"/>
          </a:xfrm>
          <a:prstGeom prst="rect">
            <a:avLst/>
          </a:prstGeom>
        </p:spPr>
      </p:pic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Udine - 15 novembre 2019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22153" y="476263"/>
            <a:ext cx="84645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it-IT" sz="3200" i="1" dirty="0" smtClean="0"/>
              <a:t>3. Secondo </a:t>
            </a:r>
            <a:r>
              <a:rPr lang="it-IT" sz="3200" i="1" dirty="0" smtClean="0"/>
              <a:t>Settore tra RSI e nuovo </a:t>
            </a:r>
            <a:r>
              <a:rPr lang="it-IT" sz="3200" i="1" dirty="0" smtClean="0"/>
              <a:t>mercato: alleanza tra Profit e </a:t>
            </a:r>
            <a:r>
              <a:rPr lang="it-IT" sz="3200" i="1" dirty="0" err="1" smtClean="0"/>
              <a:t>NonProfit</a:t>
            </a:r>
            <a:endParaRPr lang="it-IT" sz="3200" i="1" dirty="0"/>
          </a:p>
        </p:txBody>
      </p:sp>
      <p:sp>
        <p:nvSpPr>
          <p:cNvPr id="8" name="Rettangolo 7"/>
          <p:cNvSpPr/>
          <p:nvPr/>
        </p:nvSpPr>
        <p:spPr>
          <a:xfrm>
            <a:off x="522153" y="1681355"/>
            <a:ext cx="1066308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2000" b="1" dirty="0" smtClean="0"/>
              <a:t>VOLONTARIATO PROFESSIONALE (E CONSULENZE CONVENZIONATE)</a:t>
            </a:r>
          </a:p>
          <a:p>
            <a:endParaRPr lang="it-IT" sz="1000" u="sng" dirty="0" smtClean="0"/>
          </a:p>
          <a:p>
            <a:r>
              <a:rPr lang="it-IT" sz="2000" u="sng" dirty="0" smtClean="0"/>
              <a:t>P</a:t>
            </a:r>
            <a:r>
              <a:rPr lang="it-IT" sz="2000" u="sng" dirty="0" smtClean="0"/>
              <a:t>artner</a:t>
            </a:r>
            <a:r>
              <a:rPr lang="it-IT" sz="2000" dirty="0" smtClean="0"/>
              <a:t>:</a:t>
            </a:r>
            <a:r>
              <a:rPr lang="it-IT" sz="2000" i="1" dirty="0" smtClean="0"/>
              <a:t> </a:t>
            </a:r>
            <a:r>
              <a:rPr lang="it-IT" sz="2000" dirty="0" smtClean="0"/>
              <a:t>Forum </a:t>
            </a:r>
            <a:r>
              <a:rPr lang="it-IT" sz="2000" dirty="0" smtClean="0"/>
              <a:t>del </a:t>
            </a:r>
            <a:r>
              <a:rPr lang="it-IT" sz="2000" dirty="0" smtClean="0"/>
              <a:t>TS </a:t>
            </a:r>
            <a:r>
              <a:rPr lang="it-IT" sz="2000" dirty="0" smtClean="0"/>
              <a:t>FVG, 4 Ordini professionali </a:t>
            </a:r>
            <a:r>
              <a:rPr lang="it-IT" sz="2000" dirty="0" smtClean="0"/>
              <a:t>Dottori </a:t>
            </a:r>
            <a:r>
              <a:rPr lang="it-IT" sz="2000" dirty="0" smtClean="0"/>
              <a:t>Commercialisti, 4 Ordini professionali </a:t>
            </a:r>
            <a:r>
              <a:rPr lang="it-IT" sz="2000" dirty="0" smtClean="0"/>
              <a:t>Consulenti </a:t>
            </a:r>
            <a:r>
              <a:rPr lang="it-IT" sz="2000" dirty="0" smtClean="0"/>
              <a:t>del Lavoro, 2 Ordini professionali </a:t>
            </a:r>
            <a:r>
              <a:rPr lang="it-IT" sz="2000" dirty="0" smtClean="0"/>
              <a:t>Avvocati </a:t>
            </a:r>
            <a:r>
              <a:rPr lang="it-IT" sz="2000" dirty="0" smtClean="0"/>
              <a:t>(Udine e Pordenone</a:t>
            </a:r>
            <a:r>
              <a:rPr lang="it-IT" sz="2000" dirty="0" smtClean="0"/>
              <a:t>)</a:t>
            </a:r>
          </a:p>
          <a:p>
            <a:endParaRPr lang="it-IT" sz="2000" dirty="0"/>
          </a:p>
          <a:p>
            <a:r>
              <a:rPr lang="it-IT" sz="2000" u="sng" dirty="0"/>
              <a:t>Obiettivo</a:t>
            </a:r>
            <a:r>
              <a:rPr lang="it-IT" sz="2000" i="1" dirty="0"/>
              <a:t>: </a:t>
            </a:r>
            <a:r>
              <a:rPr lang="it-IT" sz="2000" dirty="0"/>
              <a:t>mettere a disposizione </a:t>
            </a:r>
            <a:r>
              <a:rPr lang="it-IT" sz="2000" dirty="0" smtClean="0"/>
              <a:t>degli ETS</a:t>
            </a:r>
            <a:r>
              <a:rPr lang="it-IT" sz="2000" dirty="0"/>
              <a:t>, alle migliori condizioni possibili, prestazioni professionali e servizi qualificati di consulenza nei principali ambiti previsti </a:t>
            </a:r>
            <a:r>
              <a:rPr lang="it-IT" sz="2000" dirty="0" smtClean="0"/>
              <a:t>dall’Art</a:t>
            </a:r>
            <a:r>
              <a:rPr lang="it-IT" sz="2000" dirty="0"/>
              <a:t>. 63 Comma 2 del </a:t>
            </a:r>
            <a:r>
              <a:rPr lang="it-IT" sz="2000" dirty="0" smtClean="0"/>
              <a:t>CTS</a:t>
            </a:r>
          </a:p>
          <a:p>
            <a:endParaRPr lang="it-IT" sz="2000" i="1" dirty="0" smtClean="0"/>
          </a:p>
          <a:p>
            <a:r>
              <a:rPr lang="it-IT" sz="2000" u="sng" dirty="0" smtClean="0"/>
              <a:t>Azioni</a:t>
            </a:r>
            <a:r>
              <a:rPr lang="it-IT" sz="2000" dirty="0" smtClean="0"/>
              <a:t>:</a:t>
            </a:r>
            <a:r>
              <a:rPr lang="it-IT" sz="2000" i="1" dirty="0" smtClean="0"/>
              <a:t> </a:t>
            </a:r>
            <a:r>
              <a:rPr lang="it-IT" sz="2000" dirty="0" smtClean="0"/>
              <a:t>co</a:t>
            </a:r>
            <a:r>
              <a:rPr lang="it-IT" sz="2000" dirty="0"/>
              <a:t>-</a:t>
            </a:r>
            <a:r>
              <a:rPr lang="it-IT" sz="2000" dirty="0" smtClean="0"/>
              <a:t>progettazione iniziative con gli Ordini (attraverso «round </a:t>
            </a:r>
            <a:r>
              <a:rPr lang="it-IT" sz="2000" dirty="0" err="1" smtClean="0"/>
              <a:t>table</a:t>
            </a:r>
            <a:r>
              <a:rPr lang="it-IT" sz="2000" dirty="0" smtClean="0"/>
              <a:t>» periodici)  </a:t>
            </a:r>
            <a:r>
              <a:rPr lang="it-IT" sz="2000" dirty="0"/>
              <a:t>+ formazione professionisti + </a:t>
            </a:r>
            <a:r>
              <a:rPr lang="it-IT" sz="2000" dirty="0" smtClean="0"/>
              <a:t>definizione condizioni di fruizione e co-gestione servizi </a:t>
            </a:r>
            <a:r>
              <a:rPr lang="it-IT" sz="2000" dirty="0" err="1" smtClean="0"/>
              <a:t>consulenziali</a:t>
            </a:r>
            <a:r>
              <a:rPr lang="it-IT" sz="2000" dirty="0" smtClean="0"/>
              <a:t> rivolti agli ETS</a:t>
            </a:r>
          </a:p>
          <a:p>
            <a:endParaRPr lang="it-IT" sz="20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2000" b="1" dirty="0" smtClean="0"/>
              <a:t>VOLONTARIATO DI IMPRESA</a:t>
            </a:r>
          </a:p>
          <a:p>
            <a:endParaRPr lang="it-IT" sz="1000" u="sng" dirty="0" smtClean="0"/>
          </a:p>
          <a:p>
            <a:r>
              <a:rPr lang="it-IT" sz="2000" u="sng" dirty="0" smtClean="0"/>
              <a:t>Partner</a:t>
            </a:r>
            <a:r>
              <a:rPr lang="it-IT" sz="2000" dirty="0"/>
              <a:t>:</a:t>
            </a:r>
            <a:r>
              <a:rPr lang="it-IT" sz="2000" i="1" dirty="0"/>
              <a:t> </a:t>
            </a:r>
            <a:r>
              <a:rPr lang="it-IT" sz="2000" dirty="0" err="1" smtClean="0"/>
              <a:t>AnimaImpresa</a:t>
            </a:r>
            <a:endParaRPr lang="it-IT" sz="2000" dirty="0" smtClean="0"/>
          </a:p>
          <a:p>
            <a:endParaRPr lang="it-IT" sz="2000" dirty="0"/>
          </a:p>
          <a:p>
            <a:r>
              <a:rPr lang="it-IT" sz="2000" u="sng" dirty="0" smtClean="0"/>
              <a:t>Obiettivo</a:t>
            </a:r>
            <a:r>
              <a:rPr lang="it-IT" sz="2000" dirty="0"/>
              <a:t>: </a:t>
            </a:r>
            <a:r>
              <a:rPr lang="it-IT" sz="2000" dirty="0" smtClean="0"/>
              <a:t>promuovere e sperimentare iniziative di RSI, volontariato d’impresa e professionale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401107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6685" y="328709"/>
            <a:ext cx="2674374" cy="565413"/>
          </a:xfrm>
          <a:prstGeom prst="rect">
            <a:avLst/>
          </a:prstGeom>
        </p:spPr>
      </p:pic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Udine - 15 novembre 2019</a:t>
            </a: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5319252" y="2841523"/>
            <a:ext cx="16419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grazie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402019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651</Words>
  <Application>Microsoft Office PowerPoint</Application>
  <PresentationFormat>Widescreen</PresentationFormat>
  <Paragraphs>88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Federico Coan</dc:creator>
  <cp:lastModifiedBy>Federico Coan</cp:lastModifiedBy>
  <cp:revision>32</cp:revision>
  <dcterms:created xsi:type="dcterms:W3CDTF">2019-11-04T09:41:46Z</dcterms:created>
  <dcterms:modified xsi:type="dcterms:W3CDTF">2019-11-12T09:29:59Z</dcterms:modified>
</cp:coreProperties>
</file>