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57" r:id="rId4"/>
    <p:sldId id="258" r:id="rId5"/>
    <p:sldId id="259" r:id="rId6"/>
    <p:sldId id="261" r:id="rId7"/>
    <p:sldId id="264" r:id="rId8"/>
    <p:sldId id="265" r:id="rId9"/>
    <p:sldId id="266" r:id="rId10"/>
    <p:sldId id="267" r:id="rId11"/>
    <p:sldId id="262" r:id="rId12"/>
    <p:sldId id="268" r:id="rId13"/>
    <p:sldId id="271" r:id="rId14"/>
    <p:sldId id="269" r:id="rId15"/>
    <p:sldId id="263" r:id="rId16"/>
    <p:sldId id="277" r:id="rId17"/>
    <p:sldId id="272" r:id="rId18"/>
    <p:sldId id="273" r:id="rId19"/>
    <p:sldId id="274" r:id="rId20"/>
    <p:sldId id="276" r:id="rId21"/>
    <p:sldId id="270" r:id="rId2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64" autoAdjust="0"/>
  </p:normalViewPr>
  <p:slideViewPr>
    <p:cSldViewPr>
      <p:cViewPr varScale="1">
        <p:scale>
          <a:sx n="62" d="100"/>
          <a:sy n="62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30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"/>
    </p:cViewPr>
  </p:sorterViewPr>
  <p:notesViewPr>
    <p:cSldViewPr>
      <p:cViewPr varScale="1">
        <p:scale>
          <a:sx n="73" d="100"/>
          <a:sy n="73" d="100"/>
        </p:scale>
        <p:origin x="-221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5" y="2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A238201C-3538-44BA-A672-FF2779112165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9307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5" y="9429307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1F299469-3D3C-430C-8630-5D0EB5D294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BD355-3107-4583-A063-6303F2E2E2C7}" type="datetimeFigureOut">
              <a:rPr lang="it-IT" smtClean="0"/>
              <a:t>19/12/2018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22F65-6FC8-4CF5-82BE-9ECF9BCB78B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2F65-6FC8-4CF5-82BE-9ECF9BCB78BA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2F65-6FC8-4CF5-82BE-9ECF9BCB78BA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2F65-6FC8-4CF5-82BE-9ECF9BCB78BA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2F65-6FC8-4CF5-82BE-9ECF9BCB78BA}" type="slidenum">
              <a:rPr lang="it-IT" smtClean="0"/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9D-97AA-4BA8-9F18-14EDD8D09709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FAB42-3965-4BA8-90E9-190481887D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5184576" cy="2376264"/>
          </a:xfrm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chemeClr val="accent2">
                    <a:lumMod val="75000"/>
                  </a:schemeClr>
                </a:solidFill>
              </a:rPr>
              <a:t>Gli ausili:</a:t>
            </a:r>
            <a:br>
              <a:rPr lang="it-IT" sz="6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6000" dirty="0">
                <a:solidFill>
                  <a:schemeClr val="accent2">
                    <a:lumMod val="75000"/>
                  </a:schemeClr>
                </a:solidFill>
              </a:rPr>
              <a:t>da diritto a opportunità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5536" y="5013176"/>
            <a:ext cx="3056384" cy="550912"/>
          </a:xfrm>
        </p:spPr>
        <p:txBody>
          <a:bodyPr>
            <a:normAutofit/>
          </a:bodyPr>
          <a:lstStyle/>
          <a:p>
            <a:pPr algn="l"/>
            <a:r>
              <a:rPr lang="it-IT" sz="1800" dirty="0">
                <a:solidFill>
                  <a:schemeClr val="tx1"/>
                </a:solidFill>
              </a:rPr>
              <a:t>dott.ssa Sylvie Delvaille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580112" y="5085184"/>
            <a:ext cx="3416424" cy="5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Ufficio 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Comunità Piergiorgio ONLUS - Udine</a:t>
            </a:r>
          </a:p>
        </p:txBody>
      </p:sp>
      <p:pic>
        <p:nvPicPr>
          <p:cNvPr id="9218" name="Picture 2" descr="C:\Users\Enrico\Desktop\immagini ausili old\coll.jpg"/>
          <p:cNvPicPr>
            <a:picLocks noChangeAspect="1" noChangeArrowheads="1"/>
          </p:cNvPicPr>
          <p:nvPr/>
        </p:nvPicPr>
        <p:blipFill>
          <a:blip r:embed="rId2" cstate="print"/>
          <a:srcRect t="1997" b="2891"/>
          <a:stretch>
            <a:fillRect/>
          </a:stretch>
        </p:blipFill>
        <p:spPr bwMode="auto">
          <a:xfrm>
            <a:off x="6156176" y="188640"/>
            <a:ext cx="264855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6264696" cy="4680520"/>
          </a:xfrm>
        </p:spPr>
        <p:txBody>
          <a:bodyPr>
            <a:normAutofit fontScale="25000" lnSpcReduction="20000"/>
          </a:bodyPr>
          <a:lstStyle/>
          <a:p>
            <a:pPr algn="l"/>
            <a:endParaRPr lang="it-IT" sz="2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it-IT" sz="5600" dirty="0">
                <a:solidFill>
                  <a:schemeClr val="tx1"/>
                </a:solidFill>
              </a:rPr>
              <a:t>«</a:t>
            </a:r>
            <a:r>
              <a:rPr lang="it-IT" sz="5600" b="1" dirty="0">
                <a:solidFill>
                  <a:schemeClr val="accent2">
                    <a:lumMod val="75000"/>
                  </a:schemeClr>
                </a:solidFill>
              </a:rPr>
              <a:t>al fine di assicurare la scelta e conseguente fornitura di appropriate tecnologie adattive</a:t>
            </a:r>
            <a:r>
              <a:rPr lang="it-IT" sz="5600" dirty="0">
                <a:solidFill>
                  <a:schemeClr val="tx1"/>
                </a:solidFill>
              </a:rPr>
              <a:t>, appare ancora più evidente la necessità di adottare modalità di valutazione funzionale </a:t>
            </a:r>
            <a:r>
              <a:rPr lang="it-IT" sz="5600" b="1" dirty="0">
                <a:solidFill>
                  <a:schemeClr val="accent2">
                    <a:lumMod val="75000"/>
                  </a:schemeClr>
                </a:solidFill>
              </a:rPr>
              <a:t>rispondenti ad una lettura </a:t>
            </a:r>
            <a:r>
              <a:rPr lang="it-IT" sz="5600" b="1" dirty="0" err="1">
                <a:solidFill>
                  <a:schemeClr val="accent2">
                    <a:lumMod val="75000"/>
                  </a:schemeClr>
                </a:solidFill>
              </a:rPr>
              <a:t>bio-psico-sociale</a:t>
            </a:r>
            <a:r>
              <a:rPr lang="it-IT" sz="5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5600" dirty="0">
                <a:solidFill>
                  <a:schemeClr val="tx1"/>
                </a:solidFill>
              </a:rPr>
              <a:t>rivolta alla persona con disabilità, al ruolo ed alla postazione lavorativa ed al contempo coerenti con il linguaggio ICF. Si sono sviluppate nel frattempo più o meno in tutto il territorio nazionale, grandi competenze in questo campo e sono sorti in diversi contesti i </a:t>
            </a:r>
            <a:r>
              <a:rPr lang="it-IT" sz="5600" b="1" dirty="0">
                <a:solidFill>
                  <a:schemeClr val="accent2">
                    <a:lumMod val="75000"/>
                  </a:schemeClr>
                </a:solidFill>
              </a:rPr>
              <a:t>Centri Ausili</a:t>
            </a:r>
            <a:r>
              <a:rPr lang="it-IT" sz="5600" dirty="0">
                <a:solidFill>
                  <a:schemeClr val="tx1"/>
                </a:solidFill>
              </a:rPr>
              <a:t>, aggregati nella rete Gruppo di Lavoro Interregionale Centri Ausili Elettronici ed Informatici per disabili (GLIC). Si tratta di realtà stabili, pubbliche o private (molto spesso operanti nell’ambito di un convenzionamento pubblico), senza fini commerciali e indipendenti dal mercato, operative nel territorio di riferimento e costituite da </a:t>
            </a:r>
            <a:r>
              <a:rPr lang="it-IT" sz="5600" b="1" dirty="0">
                <a:solidFill>
                  <a:schemeClr val="accent2">
                    <a:lumMod val="75000"/>
                  </a:schemeClr>
                </a:solidFill>
              </a:rPr>
              <a:t>nuclei di competenza multidisciplinare  </a:t>
            </a:r>
            <a:r>
              <a:rPr lang="it-IT" sz="5600" dirty="0">
                <a:solidFill>
                  <a:schemeClr val="tx1"/>
                </a:solidFill>
              </a:rPr>
              <a:t>[…] Per tali motivi essi devono essere ulteriormente valorizzati e riconosciuti </a:t>
            </a:r>
            <a:r>
              <a:rPr lang="it-IT" sz="5600" b="1" dirty="0">
                <a:solidFill>
                  <a:schemeClr val="accent2">
                    <a:lumMod val="75000"/>
                  </a:schemeClr>
                </a:solidFill>
              </a:rPr>
              <a:t>come punti di riferimento stabili nella rete dei servizi territoriali a supporto dell’autonomia </a:t>
            </a:r>
            <a:r>
              <a:rPr lang="it-IT" sz="5600" dirty="0">
                <a:solidFill>
                  <a:schemeClr val="tx1"/>
                </a:solidFill>
              </a:rPr>
              <a:t>delle persone con disabilità».</a:t>
            </a:r>
          </a:p>
          <a:p>
            <a:pPr algn="l">
              <a:lnSpc>
                <a:spcPct val="170000"/>
              </a:lnSpc>
            </a:pP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755576" y="260648"/>
            <a:ext cx="7344816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Centri Ausili e la  Convenzione delle Nazioni Unite sui diritti delle persone con disabilità </a:t>
            </a:r>
          </a:p>
        </p:txBody>
      </p:sp>
      <p:pic>
        <p:nvPicPr>
          <p:cNvPr id="7170" name="Picture 2" descr="C:\Users\Enrico\Desktop\immagini ausili old\robotic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807289" y="3353953"/>
            <a:ext cx="3024336" cy="1446239"/>
          </a:xfrm>
          <a:prstGeom prst="rect">
            <a:avLst/>
          </a:prstGeom>
          <a:noFill/>
        </p:spPr>
      </p:pic>
      <p:pic>
        <p:nvPicPr>
          <p:cNvPr id="7171" name="Picture 3" descr="C:\Users\Enrico\Desktop\immagini ausili old\1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908720"/>
            <a:ext cx="1437058" cy="1656184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8100392" y="2241739"/>
            <a:ext cx="936104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15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1942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6048672" cy="648071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Il Centro ausili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l’Ufficio H della Comunità Piergiorgio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5616624" cy="216024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it-IT" sz="2500" b="1" dirty="0">
                <a:solidFill>
                  <a:schemeClr val="accent2">
                    <a:lumMod val="75000"/>
                  </a:schemeClr>
                </a:solidFill>
              </a:rPr>
              <a:t>I SERVIZI</a:t>
            </a:r>
          </a:p>
          <a:p>
            <a:pPr algn="l">
              <a:buFont typeface="Arial" pitchFamily="34" charset="0"/>
              <a:buChar char="•"/>
            </a:pPr>
            <a:r>
              <a:rPr lang="it-IT" sz="2500" dirty="0">
                <a:solidFill>
                  <a:schemeClr val="tx1"/>
                </a:solidFill>
              </a:rPr>
              <a:t>Informazione e consulenza  </a:t>
            </a:r>
            <a:r>
              <a:rPr lang="it-IT" sz="2500" dirty="0">
                <a:solidFill>
                  <a:schemeClr val="accent6">
                    <a:lumMod val="75000"/>
                  </a:schemeClr>
                </a:solidFill>
              </a:rPr>
              <a:t>gratuita</a:t>
            </a:r>
          </a:p>
          <a:p>
            <a:pPr algn="l">
              <a:buFont typeface="Arial" pitchFamily="34" charset="0"/>
              <a:buChar char="•"/>
            </a:pPr>
            <a:r>
              <a:rPr lang="it-IT" sz="2500" dirty="0">
                <a:solidFill>
                  <a:schemeClr val="tx1"/>
                </a:solidFill>
              </a:rPr>
              <a:t>Formazione Didattica e formazione per operatori del settore e Corsi di formazione professionale per disabili (Fondo Sociale Europeo, Obiettivo 3)</a:t>
            </a:r>
          </a:p>
          <a:p>
            <a:pPr algn="l">
              <a:buFont typeface="Arial" pitchFamily="34" charset="0"/>
              <a:buChar char="•"/>
            </a:pPr>
            <a:r>
              <a:rPr lang="it-IT" sz="2500" dirty="0">
                <a:solidFill>
                  <a:schemeClr val="tx1"/>
                </a:solidFill>
              </a:rPr>
              <a:t>Prestito ausili</a:t>
            </a:r>
          </a:p>
        </p:txBody>
      </p:sp>
      <p:pic>
        <p:nvPicPr>
          <p:cNvPr id="6" name="Picture 3" descr="C:\Users\Enrico\Desktop\immagini ausili old\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2160240" cy="3083321"/>
          </a:xfrm>
          <a:prstGeom prst="rect">
            <a:avLst/>
          </a:prstGeom>
          <a:noFill/>
        </p:spPr>
      </p:pic>
      <p:pic>
        <p:nvPicPr>
          <p:cNvPr id="8" name="Picture 2" descr="C:\Users\Enrico\Desktop\immagini ausili old\a35bc35cbb22cf456436023b814e9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718" y="3088260"/>
            <a:ext cx="2162777" cy="2328201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8100392" y="188640"/>
            <a:ext cx="9361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0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1920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27584" y="4221088"/>
            <a:ext cx="576064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Dal 2009 gestisce il </a:t>
            </a:r>
            <a:r>
              <a:rPr lang="it-IT" dirty="0">
                <a:solidFill>
                  <a:srgbClr val="FFFF00"/>
                </a:solidFill>
              </a:rPr>
              <a:t>“Centro di riferimento regionale per la promozione e facilitazione della comunicazione nelle disabilità motorie gravi” in collaborazione con l’IMFR </a:t>
            </a:r>
            <a:r>
              <a:rPr lang="it-IT" dirty="0" err="1">
                <a:solidFill>
                  <a:srgbClr val="FFFF00"/>
                </a:solidFill>
              </a:rPr>
              <a:t>Gervasutta</a:t>
            </a:r>
            <a:r>
              <a:rPr lang="it-IT" dirty="0">
                <a:solidFill>
                  <a:srgbClr val="FFFF00"/>
                </a:solidFill>
              </a:rPr>
              <a:t> dell’ASUIUD di Udine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6048672" cy="576063"/>
          </a:xfrm>
        </p:spPr>
        <p:txBody>
          <a:bodyPr>
            <a:normAutofit/>
          </a:bodyPr>
          <a:lstStyle/>
          <a:p>
            <a:pPr algn="l"/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Il Centro ausili: l’Ufficio H della Comunità Piergiorgio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5760640" cy="2088232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it-IT" sz="6000" b="1" dirty="0">
                <a:solidFill>
                  <a:schemeClr val="bg1"/>
                </a:solidFill>
              </a:rPr>
              <a:t>I settori</a:t>
            </a:r>
            <a:r>
              <a:rPr lang="it-IT" sz="6000" dirty="0">
                <a:solidFill>
                  <a:schemeClr val="bg1"/>
                </a:solidFill>
              </a:rPr>
              <a:t>:</a:t>
            </a:r>
          </a:p>
          <a:p>
            <a:pPr algn="l">
              <a:spcBef>
                <a:spcPct val="50000"/>
              </a:spcBef>
              <a:defRPr/>
            </a:pPr>
            <a:r>
              <a:rPr lang="it-IT" sz="6000" b="1" dirty="0">
                <a:solidFill>
                  <a:schemeClr val="bg1"/>
                </a:solidFill>
              </a:rPr>
              <a:t>Ausili Tecnici </a:t>
            </a:r>
            <a:r>
              <a:rPr lang="it-IT" sz="6000" dirty="0">
                <a:solidFill>
                  <a:schemeClr val="bg1"/>
                </a:solidFill>
              </a:rPr>
              <a:t>(per la mobilità personale, per la vita quotidiana, per la cura e l’igiene personale, sistemi di postura, ausili antidecubito)</a:t>
            </a:r>
          </a:p>
          <a:p>
            <a:pPr algn="l">
              <a:spcBef>
                <a:spcPct val="50000"/>
              </a:spcBef>
              <a:defRPr/>
            </a:pPr>
            <a:endParaRPr lang="it-IT" sz="6000" dirty="0">
              <a:solidFill>
                <a:schemeClr val="bg1"/>
              </a:solidFill>
            </a:endParaRPr>
          </a:p>
          <a:p>
            <a:pPr marL="0" lvl="1" algn="l"/>
            <a:r>
              <a:rPr lang="it-IT" sz="6000" b="1" dirty="0">
                <a:solidFill>
                  <a:schemeClr val="bg1"/>
                </a:solidFill>
              </a:rPr>
              <a:t>Ausili Informatici ed Elettronici </a:t>
            </a:r>
            <a:r>
              <a:rPr lang="it-IT" sz="6000" dirty="0">
                <a:solidFill>
                  <a:schemeClr val="bg1"/>
                </a:solidFill>
              </a:rPr>
              <a:t>(input e output speciali al </a:t>
            </a:r>
            <a:r>
              <a:rPr lang="it-IT" sz="6000" dirty="0" err="1">
                <a:solidFill>
                  <a:schemeClr val="bg1"/>
                </a:solidFill>
              </a:rPr>
              <a:t>pc</a:t>
            </a:r>
            <a:r>
              <a:rPr lang="it-IT" sz="6000" dirty="0">
                <a:solidFill>
                  <a:schemeClr val="bg1"/>
                </a:solidFill>
              </a:rPr>
              <a:t>, comunicatori, sensori , sistemi per il controllo ambientale, software per l’apprendimento)</a:t>
            </a:r>
          </a:p>
          <a:p>
            <a:pPr marL="0" lvl="1" algn="l"/>
            <a:endParaRPr lang="it-IT" sz="6000" dirty="0">
              <a:solidFill>
                <a:schemeClr val="tx1"/>
              </a:solidFill>
            </a:endParaRPr>
          </a:p>
          <a:p>
            <a:pPr marL="0" lvl="1" algn="l"/>
            <a:r>
              <a:rPr lang="it-IT" sz="6000" b="1" dirty="0">
                <a:solidFill>
                  <a:schemeClr val="bg1"/>
                </a:solidFill>
              </a:rPr>
              <a:t>Accessibilità</a:t>
            </a:r>
            <a:r>
              <a:rPr lang="it-IT" sz="6000" dirty="0">
                <a:solidFill>
                  <a:schemeClr val="bg1"/>
                </a:solidFill>
              </a:rPr>
              <a:t> </a:t>
            </a:r>
          </a:p>
          <a:p>
            <a:pPr marL="0" lvl="1" algn="l"/>
            <a:endParaRPr lang="it-IT" sz="1800" dirty="0">
              <a:solidFill>
                <a:schemeClr val="tx1"/>
              </a:solidFill>
            </a:endParaRPr>
          </a:p>
          <a:p>
            <a:pPr algn="l"/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Enrico\Desktop\immagini ausili old\solleva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94214"/>
            <a:ext cx="1944000" cy="2541034"/>
          </a:xfrm>
          <a:prstGeom prst="rect">
            <a:avLst/>
          </a:prstGeom>
          <a:noFill/>
        </p:spPr>
      </p:pic>
      <p:pic>
        <p:nvPicPr>
          <p:cNvPr id="8195" name="Picture 3" descr="C:\Users\Enrico\Desktop\immagini ausili old\gorgeous-design-ideas-sollevatore-anziani-asl-sollevatori-per-disabili-a-soffitto-motore-3l-traslazione-con-bandiera-e-40-immagini-idea-di-1024x1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924944"/>
            <a:ext cx="1944000" cy="2467969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7740352" y="476672"/>
            <a:ext cx="93610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15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1910</a:t>
            </a:r>
          </a:p>
          <a:p>
            <a:pPr algn="r"/>
            <a:endParaRPr lang="it-IT" sz="15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7584" y="3140968"/>
            <a:ext cx="5760640" cy="24237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500" b="1" dirty="0">
                <a:solidFill>
                  <a:schemeClr val="accent2">
                    <a:lumMod val="75000"/>
                  </a:schemeClr>
                </a:solidFill>
              </a:rPr>
              <a:t>Le professionalità</a:t>
            </a:r>
            <a:endParaRPr lang="it-IT" sz="1500" dirty="0"/>
          </a:p>
          <a:p>
            <a:pPr>
              <a:spcBef>
                <a:spcPct val="50000"/>
              </a:spcBef>
              <a:defRPr/>
            </a:pPr>
            <a:r>
              <a:rPr lang="it-IT" sz="1500" dirty="0"/>
              <a:t>Terapisti della Riabilitazione</a:t>
            </a:r>
          </a:p>
          <a:p>
            <a:pPr>
              <a:spcBef>
                <a:spcPct val="50000"/>
              </a:spcBef>
              <a:defRPr/>
            </a:pPr>
            <a:r>
              <a:rPr lang="it-IT" sz="1500" dirty="0"/>
              <a:t>Terapisti occupazionali</a:t>
            </a:r>
          </a:p>
          <a:p>
            <a:pPr>
              <a:spcBef>
                <a:spcPct val="50000"/>
              </a:spcBef>
              <a:defRPr/>
            </a:pPr>
            <a:r>
              <a:rPr lang="it-IT" sz="1500" dirty="0"/>
              <a:t>Consulenti Informatici </a:t>
            </a:r>
          </a:p>
          <a:p>
            <a:pPr>
              <a:spcBef>
                <a:spcPct val="50000"/>
              </a:spcBef>
              <a:defRPr/>
            </a:pPr>
            <a:r>
              <a:rPr lang="it-IT" sz="1500" dirty="0"/>
              <a:t>Consulente ausili per non vedenti</a:t>
            </a:r>
          </a:p>
          <a:p>
            <a:pPr>
              <a:spcBef>
                <a:spcPct val="50000"/>
              </a:spcBef>
              <a:defRPr/>
            </a:pPr>
            <a:r>
              <a:rPr lang="it-IT" sz="1500" dirty="0"/>
              <a:t>Esperti in Comunicazione Aumentativa Alternativa </a:t>
            </a:r>
          </a:p>
          <a:p>
            <a:pPr>
              <a:spcBef>
                <a:spcPct val="50000"/>
              </a:spcBef>
              <a:defRPr/>
            </a:pPr>
            <a:r>
              <a:rPr lang="it-IT" sz="1500" dirty="0"/>
              <a:t>Esperti nella formazione professionale </a:t>
            </a:r>
            <a:r>
              <a:rPr lang="it-IT" sz="1600" dirty="0"/>
              <a:t>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15616" y="571500"/>
            <a:ext cx="707112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Destinatari</a:t>
            </a:r>
            <a:r>
              <a:rPr lang="it-IT" sz="3600" dirty="0">
                <a:solidFill>
                  <a:schemeClr val="accent6">
                    <a:lumMod val="75000"/>
                  </a:schemeClr>
                </a:solidFill>
              </a:rPr>
              <a:t> del servizio</a:t>
            </a:r>
            <a:r>
              <a:rPr lang="it-IT" sz="3600" dirty="0">
                <a:solidFill>
                  <a:schemeClr val="tx1"/>
                </a:solidFill>
              </a:rPr>
              <a:t>: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ð"/>
            </a:pPr>
            <a:r>
              <a:rPr lang="it-IT" sz="2800" dirty="0">
                <a:solidFill>
                  <a:schemeClr val="tx1"/>
                </a:solidFill>
              </a:rPr>
              <a:t>persone disabili e loro familiari o amici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ð"/>
            </a:pPr>
            <a:r>
              <a:rPr lang="it-IT" sz="2800" dirty="0">
                <a:solidFill>
                  <a:schemeClr val="tx1"/>
                </a:solidFill>
              </a:rPr>
              <a:t>operatori sociali e scolastici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ð"/>
            </a:pPr>
            <a:r>
              <a:rPr lang="it-IT" sz="2800" dirty="0"/>
              <a:t>operatori sanitari</a:t>
            </a:r>
            <a:endParaRPr lang="it-IT" sz="280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ð"/>
            </a:pPr>
            <a:r>
              <a:rPr lang="it-IT" sz="2800" dirty="0">
                <a:solidFill>
                  <a:schemeClr val="tx1"/>
                </a:solidFill>
              </a:rPr>
              <a:t>tecnici e progettisti</a:t>
            </a:r>
          </a:p>
          <a:p>
            <a:pPr>
              <a:spcBef>
                <a:spcPct val="50000"/>
              </a:spcBef>
              <a:buFont typeface="Wingdings" pitchFamily="2" charset="2"/>
              <a:buChar char="ð"/>
            </a:pPr>
            <a:r>
              <a:rPr lang="it-IT" sz="2800" dirty="0">
                <a:solidFill>
                  <a:schemeClr val="tx1"/>
                </a:solidFill>
              </a:rPr>
              <a:t>chiunque interessato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488832" cy="792087"/>
          </a:xfrm>
        </p:spPr>
        <p:txBody>
          <a:bodyPr>
            <a:normAutofit/>
          </a:bodyPr>
          <a:lstStyle/>
          <a:p>
            <a:pPr algn="l"/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Il Centro ausili: </a:t>
            </a:r>
            <a:r>
              <a:rPr lang="it-IT" sz="2700" b="1" dirty="0">
                <a:solidFill>
                  <a:schemeClr val="accent2">
                    <a:lumMod val="75000"/>
                  </a:schemeClr>
                </a:solidFill>
              </a:rPr>
              <a:t>l’Ufficio H della Comunità Piergiorgio</a:t>
            </a:r>
          </a:p>
        </p:txBody>
      </p:sp>
      <p:sp>
        <p:nvSpPr>
          <p:cNvPr id="9" name="Rettangolo 8"/>
          <p:cNvSpPr/>
          <p:nvPr/>
        </p:nvSpPr>
        <p:spPr>
          <a:xfrm>
            <a:off x="899592" y="980729"/>
            <a:ext cx="5112568" cy="46628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Dall’informazione alla consulenza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dirty="0"/>
              <a:t>primo contatto telefonico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dirty="0"/>
              <a:t>individuazione dell’obiettivo da raggiungere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dirty="0"/>
              <a:t>individuazione “famiglia di ausili” adatti a raggiungere l’obiettivo, preparazione del materiale da provare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/>
              <a:t>incontro con prova ausili in Sala Mostra o a domicilio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/>
              <a:t>individuazione  dell’ausilio ,prova e configurazione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/>
              <a:t> prova nell’ambiente di vita della  persona ed eventuale prestito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it-IT" dirty="0"/>
              <a:t>indicazioni per la prescrizione e fornitura da parte dell’AAS o per </a:t>
            </a:r>
            <a:r>
              <a:rPr lang="it-IT"/>
              <a:t>l’acquisto privato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0" name="Picture 2" descr="Risultati immagini per comunicatore alfanumerico tablet"/>
          <p:cNvPicPr>
            <a:picLocks noChangeAspect="1" noChangeArrowheads="1"/>
          </p:cNvPicPr>
          <p:nvPr/>
        </p:nvPicPr>
        <p:blipFill>
          <a:blip r:embed="rId2" cstate="print"/>
          <a:srcRect t="7679" b="11697"/>
          <a:stretch>
            <a:fillRect/>
          </a:stretch>
        </p:blipFill>
        <p:spPr bwMode="auto">
          <a:xfrm>
            <a:off x="6156176" y="2348880"/>
            <a:ext cx="2819812" cy="1512168"/>
          </a:xfrm>
          <a:prstGeom prst="rect">
            <a:avLst/>
          </a:prstGeom>
          <a:noFill/>
        </p:spPr>
      </p:pic>
      <p:pic>
        <p:nvPicPr>
          <p:cNvPr id="2051" name="Picture 3" descr="U:\UfficioH Udine\Progetti\In corso\2018_06_20 corso TS\immagini\1981 Canon Comunic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4424" y="836712"/>
            <a:ext cx="2821135" cy="1584176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6156176" y="908720"/>
            <a:ext cx="9361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0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1981</a:t>
            </a:r>
          </a:p>
        </p:txBody>
      </p:sp>
      <p:pic>
        <p:nvPicPr>
          <p:cNvPr id="2053" name="Picture 5" descr="Risultati immagini per comunicatore alfanumerico"/>
          <p:cNvPicPr>
            <a:picLocks noChangeAspect="1" noChangeArrowheads="1"/>
          </p:cNvPicPr>
          <p:nvPr/>
        </p:nvPicPr>
        <p:blipFill>
          <a:blip r:embed="rId4" cstate="print"/>
          <a:srcRect b="18278"/>
          <a:stretch>
            <a:fillRect/>
          </a:stretch>
        </p:blipFill>
        <p:spPr bwMode="auto">
          <a:xfrm>
            <a:off x="6228184" y="3789040"/>
            <a:ext cx="2750815" cy="1800200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6264696" cy="864096"/>
          </a:xfrm>
        </p:spPr>
        <p:txBody>
          <a:bodyPr>
            <a:normAutofit/>
          </a:bodyPr>
          <a:lstStyle/>
          <a:p>
            <a:pPr algn="l"/>
            <a:r>
              <a:rPr lang="it-IT" sz="2200" dirty="0">
                <a:solidFill>
                  <a:schemeClr val="accent2">
                    <a:lumMod val="75000"/>
                  </a:schemeClr>
                </a:solidFill>
              </a:rPr>
              <a:t>L’erogazione dell’ausilio: la fine di un processo l’inizio di un percorso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5760640" cy="208823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Prescrizione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it-IT" sz="1400" dirty="0">
                <a:solidFill>
                  <a:schemeClr val="tx1"/>
                </a:solidFill>
              </a:rPr>
              <a:t>(La prescrizione viene redatta da un medico specialista del Servizio Sanitario Nazionale, dipendente o convenzionato. Il medico deve essere competente per la tipologia di menomazione o disabilità per cui si prescrive il prodotto).</a:t>
            </a:r>
            <a:endParaRPr lang="it-IT" sz="14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Autorizzazione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Fornitura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Collaudo</a:t>
            </a:r>
            <a:r>
              <a:rPr lang="it-IT" sz="1400" dirty="0">
                <a:solidFill>
                  <a:schemeClr val="tx1"/>
                </a:solidFill>
              </a:rPr>
              <a:t> </a:t>
            </a:r>
            <a:endParaRPr lang="it-IT" sz="1400" dirty="0"/>
          </a:p>
        </p:txBody>
      </p:sp>
      <p:pic>
        <p:nvPicPr>
          <p:cNvPr id="10242" name="Picture 2" descr="C:\Users\Enrico\Desktop\immagini ausili old\e2cbc16a3669e2a416e3dba7fb8324be.jpg"/>
          <p:cNvPicPr>
            <a:picLocks noChangeAspect="1" noChangeArrowheads="1"/>
          </p:cNvPicPr>
          <p:nvPr/>
        </p:nvPicPr>
        <p:blipFill>
          <a:blip r:embed="rId2" cstate="print"/>
          <a:srcRect t="7895"/>
          <a:stretch>
            <a:fillRect/>
          </a:stretch>
        </p:blipFill>
        <p:spPr bwMode="auto">
          <a:xfrm>
            <a:off x="7020272" y="515943"/>
            <a:ext cx="1804602" cy="2625025"/>
          </a:xfrm>
          <a:prstGeom prst="rect">
            <a:avLst/>
          </a:prstGeom>
          <a:noFill/>
        </p:spPr>
      </p:pic>
      <p:pic>
        <p:nvPicPr>
          <p:cNvPr id="10243" name="Picture 3" descr="C:\Users\Enrico\Desktop\immagini ausili old\13a2ad801778c0ef2c7444c2c05cf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140968"/>
            <a:ext cx="1812857" cy="2520000"/>
          </a:xfrm>
          <a:prstGeom prst="rect">
            <a:avLst/>
          </a:prstGeom>
          <a:noFill/>
        </p:spPr>
      </p:pic>
      <p:sp>
        <p:nvSpPr>
          <p:cNvPr id="8" name="Sottotitolo 5"/>
          <p:cNvSpPr txBox="1">
            <a:spLocks/>
          </p:cNvSpPr>
          <p:nvPr/>
        </p:nvSpPr>
        <p:spPr>
          <a:xfrm>
            <a:off x="827584" y="1124744"/>
            <a:ext cx="5832648" cy="27363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it-IT" sz="5600" b="1" dirty="0">
                <a:solidFill>
                  <a:schemeClr val="bg1"/>
                </a:solidFill>
              </a:rPr>
              <a:t>● L’individuazione e la scelta:</a:t>
            </a:r>
            <a:r>
              <a:rPr lang="it-IT" sz="56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it-IT" sz="5600" dirty="0">
                <a:solidFill>
                  <a:schemeClr val="bg1"/>
                </a:solidFill>
              </a:rPr>
              <a:t>Il Centro Ausili come “mediatore” tra la richiesta espressa dall’utenza e le soluzioni messe a disposizione dal mercato tecnologico. È l’interlocutore tecnico, indipendente da interessi commerciali, cui il medico specialista e l’équipe riabilitativa possono rivolgersi per il necessario supporto all’atto prescrittivo o presso cui il professionista può trovare consigli per migliorare il proprio intervento.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7584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5E7A79-0B95-45F0-99F0-1729C4E39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u="sng" dirty="0"/>
              <a:t>Appropriatezza dell’ausilio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Efficacia</a:t>
            </a:r>
            <a:r>
              <a:rPr lang="it-IT" dirty="0"/>
              <a:t> rispetto al progetto riabilitativo o assistenziale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Efficienza </a:t>
            </a:r>
            <a:r>
              <a:rPr lang="it-IT" dirty="0"/>
              <a:t>nell’uso delle risorse (minimo impegno a parità di efficienza e utilità)</a:t>
            </a: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Utilità </a:t>
            </a:r>
            <a:r>
              <a:rPr lang="it-IT" dirty="0"/>
              <a:t>dal punto di vista dell’utente (rispondenza a un bisogno realmente percepito)</a:t>
            </a:r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5C022647-FD16-4201-B284-2D8919D7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Consulenza : perché?</a:t>
            </a:r>
          </a:p>
        </p:txBody>
      </p:sp>
    </p:spTree>
    <p:extLst>
      <p:ext uri="{BB962C8B-B14F-4D97-AF65-F5344CB8AC3E}">
        <p14:creationId xmlns:p14="http://schemas.microsoft.com/office/powerpoint/2010/main" val="339983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>
                    <a:lumMod val="75000"/>
                  </a:schemeClr>
                </a:solidFill>
              </a:rPr>
              <a:t>Una domanda,tante risposte …</a:t>
            </a:r>
          </a:p>
        </p:txBody>
      </p:sp>
      <p:pic>
        <p:nvPicPr>
          <p:cNvPr id="5" name="Picture 6" descr="http://www.salutebuy.com/libs_site/imgview.php?size=big&amp;id=17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21088"/>
            <a:ext cx="20383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340768"/>
            <a:ext cx="3486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rehateamprogeo.com/images/products/C3_INF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556792"/>
            <a:ext cx="3771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http://www.ferrerortopedica.it/img/catalogo/big/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573016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3563888" y="3501008"/>
          <a:ext cx="2808287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magine bitmap" r:id="rId8" imgW="2714402" imgH="2781242" progId="Paint.Picture">
                  <p:embed/>
                </p:oleObj>
              </mc:Choice>
              <mc:Fallback>
                <p:oleObj name="Immagine bitmap" r:id="rId8" imgW="2714402" imgH="2781242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501008"/>
                        <a:ext cx="2808287" cy="287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755576" y="639633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2">
                    <a:lumMod val="75000"/>
                  </a:schemeClr>
                </a:solidFill>
              </a:rPr>
              <a:t>Un problema? Tante soluzioni</a:t>
            </a:r>
          </a:p>
        </p:txBody>
      </p:sp>
      <p:pic>
        <p:nvPicPr>
          <p:cNvPr id="3" name="Immagine 3" descr="imagesCAA166J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2160240" cy="19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U:\UfficioH Udine\Presentazioni\01 Immagini\Barriere architettoniche\Montascale fissi a sedile\Montascale a sedile Vim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060848"/>
            <a:ext cx="1820862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Elevator_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628800"/>
            <a:ext cx="19966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4" descr="rampe-d-accesso-modulari-per-disabili-15023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437112"/>
            <a:ext cx="2421152" cy="1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3" descr="6-HOMEPAGEpiattaformeelevatric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9080"/>
            <a:ext cx="2760959" cy="208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U:\UfficioH Udine\Terapisti\Immagini per corsi\ksp yack con carrozzai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196752"/>
            <a:ext cx="1656184" cy="252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10" descr="01-vimec-montascale-mobile-t09-roby-sfondo-bianc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149080"/>
            <a:ext cx="20891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U:\UfficioH Udine\Terapisti\Immagini per corsi\montascale pn\SCALACOMBI%20ECO%20S34-228x2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2411760" y="4149080"/>
            <a:ext cx="2124111" cy="2123009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Io nel mondo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459347" cy="25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0879" y="1268761"/>
            <a:ext cx="319841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1" descr="Planker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2264" y="3769082"/>
            <a:ext cx="3232224" cy="223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15" descr="bj-256_2.jpg"/>
          <p:cNvPicPr>
            <a:picLocks noChangeAspect="1"/>
          </p:cNvPicPr>
          <p:nvPr/>
        </p:nvPicPr>
        <p:blipFill>
          <a:blip r:embed="rId6" cstate="print"/>
          <a:srcRect r="7157"/>
          <a:stretch>
            <a:fillRect/>
          </a:stretch>
        </p:blipFill>
        <p:spPr bwMode="auto">
          <a:xfrm>
            <a:off x="3995936" y="3717032"/>
            <a:ext cx="1728192" cy="21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604" y="1268760"/>
            <a:ext cx="37853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Anno 1984</a:t>
            </a:r>
          </a:p>
        </p:txBody>
      </p:sp>
      <p:pic>
        <p:nvPicPr>
          <p:cNvPr id="4" name="Picture 12" descr="logo_ufficioh_vertic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513" y="1600200"/>
            <a:ext cx="33169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0670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  <p:pic>
        <p:nvPicPr>
          <p:cNvPr id="3078" name="Picture 6" descr="Risultati immagini per automobili adattate disabi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60450"/>
            <a:ext cx="2821682" cy="2004879"/>
          </a:xfrm>
          <a:prstGeom prst="rect">
            <a:avLst/>
          </a:prstGeom>
          <a:noFill/>
        </p:spPr>
      </p:pic>
      <p:pic>
        <p:nvPicPr>
          <p:cNvPr id="3086" name="Picture 14" descr="Risultati immagini per automobili adattate disabi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78" y="-7320"/>
            <a:ext cx="5400600" cy="4050450"/>
          </a:xfrm>
          <a:prstGeom prst="rect">
            <a:avLst/>
          </a:prstGeom>
          <a:noFill/>
        </p:spPr>
      </p:pic>
      <p:pic>
        <p:nvPicPr>
          <p:cNvPr id="3088" name="Picture 16" descr="http://www.disabiliforum.com/prodotti/img/qu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836712"/>
            <a:ext cx="2095500" cy="208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sultati immagini per altan maledetta tecnolo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4022973" cy="4161697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5652120" y="2636912"/>
            <a:ext cx="3059832" cy="3477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</a:rPr>
              <a:t>Ufficio H 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 Comunità Piergiorgio ONLUS</a:t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>
                <a:solidFill>
                  <a:schemeClr val="bg1"/>
                </a:solidFill>
              </a:rPr>
              <a:t>Piazza Libia, 1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33100 Udine  </a:t>
            </a:r>
            <a:br>
              <a:rPr lang="it-IT" sz="2000" dirty="0">
                <a:solidFill>
                  <a:schemeClr val="bg1"/>
                </a:solidFill>
              </a:rPr>
            </a:br>
            <a:endParaRPr lang="it-IT" sz="2000" dirty="0">
              <a:solidFill>
                <a:schemeClr val="bg1"/>
              </a:solidFill>
            </a:endParaRP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Tel +39 0432 403431 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 Fax +39 0432 541676 </a:t>
            </a:r>
          </a:p>
          <a:p>
            <a:pPr algn="r"/>
            <a:endParaRPr lang="it-IT" sz="2000" dirty="0">
              <a:solidFill>
                <a:schemeClr val="bg1"/>
              </a:solidFill>
            </a:endParaRP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ufficioh@piergiorgio.org 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</a:rPr>
              <a:t>www.piergiorgio.org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Legge 104 del 5 febbraio 1992 (“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</a:rPr>
              <a:t>Legge-quadro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per l'assistenza, l'integrazione sociale e i diritti delle persone handicappate”)</a:t>
            </a:r>
            <a:endParaRPr lang="it-IT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5112568" cy="367240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t-IT" sz="2500" b="1" dirty="0">
                <a:solidFill>
                  <a:schemeClr val="tx1"/>
                </a:solidFill>
              </a:rPr>
              <a:t>Art. 7 c. 1</a:t>
            </a: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«1. La cura e la riabilitazione della persona handicappata si realizzano con programmi che prevedano prestazioni sanitarie e sociali integrate tra loro, che valorizzino le abilità di ogni persona handicappata e agiscano sulla globalità della situazione di handicap, coinvolgendo la famiglia e la comunità. A questo fine il </a:t>
            </a:r>
            <a:r>
              <a:rPr lang="it-IT" sz="2900" b="1" dirty="0">
                <a:solidFill>
                  <a:schemeClr val="accent2">
                    <a:lumMod val="75000"/>
                  </a:schemeClr>
                </a:solidFill>
              </a:rPr>
              <a:t>servizio sanitario nazionale</a:t>
            </a:r>
            <a:r>
              <a:rPr lang="it-IT" sz="2800" dirty="0">
                <a:solidFill>
                  <a:schemeClr val="tx1"/>
                </a:solidFill>
              </a:rPr>
              <a:t>, tramite le strutture proprie o convenzionate,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assicur</a:t>
            </a:r>
            <a:r>
              <a:rPr lang="it-IT" sz="29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sz="2800" dirty="0">
                <a:solidFill>
                  <a:schemeClr val="tx1"/>
                </a:solidFill>
              </a:rPr>
              <a:t>: […]b) </a:t>
            </a:r>
            <a:r>
              <a:rPr lang="it-IT" sz="2900" b="1" dirty="0">
                <a:solidFill>
                  <a:schemeClr val="accent2">
                    <a:lumMod val="75000"/>
                  </a:schemeClr>
                </a:solidFill>
              </a:rPr>
              <a:t>la fornitura e la riparazione di apparecchiature, attrezzature, protesi e sussidi tecnici necessari per il trattamento delle menomazioni».</a:t>
            </a:r>
          </a:p>
          <a:p>
            <a:pPr algn="l"/>
            <a:endParaRPr lang="it-IT" sz="2500" dirty="0"/>
          </a:p>
        </p:txBody>
      </p:sp>
      <p:pic>
        <p:nvPicPr>
          <p:cNvPr id="2050" name="Picture 2" descr="C:\Users\Enrico\Desktop\immagini ausili old\2018.jpg"/>
          <p:cNvPicPr>
            <a:picLocks noChangeAspect="1" noChangeArrowheads="1"/>
          </p:cNvPicPr>
          <p:nvPr/>
        </p:nvPicPr>
        <p:blipFill>
          <a:blip r:embed="rId2" cstate="print"/>
          <a:srcRect l="14563"/>
          <a:stretch>
            <a:fillRect/>
          </a:stretch>
        </p:blipFill>
        <p:spPr bwMode="auto">
          <a:xfrm>
            <a:off x="6300192" y="3861048"/>
            <a:ext cx="2520280" cy="1659301"/>
          </a:xfrm>
          <a:prstGeom prst="rect">
            <a:avLst/>
          </a:prstGeom>
          <a:noFill/>
        </p:spPr>
      </p:pic>
      <p:pic>
        <p:nvPicPr>
          <p:cNvPr id="2051" name="Picture 3" descr="C:\Users\Enrico\Desktop\immagini ausili old\1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2232248" cy="1953217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6300192" y="3140968"/>
            <a:ext cx="23762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0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1992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Legge 104 del 5 febbraio 1992 (“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</a:rPr>
              <a:t>Legge-quadro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per l'assistenza, l'integrazione sociale e i diritti delle persone handicappate”)</a:t>
            </a:r>
            <a:endParaRPr lang="it-IT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4392488" cy="3240360"/>
          </a:xfrm>
        </p:spPr>
        <p:txBody>
          <a:bodyPr>
            <a:normAutofit/>
          </a:bodyPr>
          <a:lstStyle/>
          <a:p>
            <a:pPr algn="l"/>
            <a:r>
              <a:rPr lang="it-IT" sz="2500" dirty="0">
                <a:solidFill>
                  <a:schemeClr val="tx1"/>
                </a:solidFill>
              </a:rPr>
              <a:t>Art. 7 c. 2</a:t>
            </a:r>
          </a:p>
          <a:p>
            <a:pPr algn="just"/>
            <a:r>
              <a:rPr lang="it-IT" sz="2800" dirty="0">
                <a:solidFill>
                  <a:schemeClr val="tx1"/>
                </a:solidFill>
              </a:rPr>
              <a:t>«Le regioni assicurano la completa e corretta informazione sui servizi ed ausili presenti sul territorio, in Italia e all'estero».</a:t>
            </a:r>
          </a:p>
          <a:p>
            <a:pPr algn="l"/>
            <a:endParaRPr lang="it-IT" sz="2500" dirty="0">
              <a:solidFill>
                <a:schemeClr val="tx1"/>
              </a:solidFill>
            </a:endParaRPr>
          </a:p>
          <a:p>
            <a:pPr algn="l"/>
            <a:endParaRPr lang="it-IT" sz="2500" dirty="0"/>
          </a:p>
        </p:txBody>
      </p:sp>
      <p:pic>
        <p:nvPicPr>
          <p:cNvPr id="5123" name="Picture 3" descr="C:\Users\Enrico\Desktop\immagini ausili old\3348_b.jpg"/>
          <p:cNvPicPr>
            <a:picLocks noChangeAspect="1" noChangeArrowheads="1"/>
          </p:cNvPicPr>
          <p:nvPr/>
        </p:nvPicPr>
        <p:blipFill>
          <a:blip r:embed="rId2" cstate="print"/>
          <a:srcRect l="4963" r="5075" b="3974"/>
          <a:stretch>
            <a:fillRect/>
          </a:stretch>
        </p:blipFill>
        <p:spPr bwMode="auto">
          <a:xfrm>
            <a:off x="6156176" y="2060846"/>
            <a:ext cx="2700000" cy="1923508"/>
          </a:xfrm>
          <a:prstGeom prst="rect">
            <a:avLst/>
          </a:prstGeom>
          <a:noFill/>
        </p:spPr>
      </p:pic>
      <p:pic>
        <p:nvPicPr>
          <p:cNvPr id="5122" name="Picture 2" descr="C:\Users\Enrico\Desktop\immagini ausili old\CiaoMondo-Seet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856638"/>
            <a:ext cx="2700000" cy="152852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6444208" y="2132856"/>
            <a:ext cx="23762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0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1992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6264696" cy="821953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Regione Friuli Venezia Giulia L. R. n. 41/96 </a:t>
            </a:r>
            <a:b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it-IT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200" dirty="0">
                <a:solidFill>
                  <a:schemeClr val="accent2">
                    <a:lumMod val="75000"/>
                  </a:schemeClr>
                </a:solidFill>
              </a:rPr>
              <a:t>(“Norme per l'integrazione dei servizi e degli interventi sociali e sanitari a favore delle persone handicappate ed attuazione della legge 5 febbraio 1992, n. 104 «Legge quadro per l'assistenza, l'integrazione sociale ed i diritti delle persone handicappate»”). 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5832648" cy="23762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Art. 18 c. 2 </a:t>
            </a:r>
          </a:p>
          <a:p>
            <a:pPr algn="l"/>
            <a:r>
              <a:rPr lang="it-IT" sz="2400" dirty="0">
                <a:solidFill>
                  <a:schemeClr val="tx1"/>
                </a:solidFill>
              </a:rPr>
              <a:t>«In attuazione dell'articolo 7, comma 2, della legge 104/1992, la Regione riconosce e sostiene l'attività di informazione sui servizi ed </a:t>
            </a:r>
            <a:r>
              <a:rPr lang="it-IT" sz="2400" dirty="0" err="1">
                <a:solidFill>
                  <a:schemeClr val="tx1"/>
                </a:solidFill>
              </a:rPr>
              <a:t>ausilii</a:t>
            </a:r>
            <a:r>
              <a:rPr lang="it-IT" sz="2400" dirty="0">
                <a:solidFill>
                  <a:schemeClr val="tx1"/>
                </a:solidFill>
              </a:rPr>
              <a:t> presenti sul territorio regionale, nazionale ed estero svolta dall'associazione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"Comunità Piergiorgio" di Udine</a:t>
            </a:r>
            <a:r>
              <a:rPr lang="it-IT" sz="2400" dirty="0">
                <a:solidFill>
                  <a:schemeClr val="tx1"/>
                </a:solidFill>
              </a:rPr>
              <a:t>».</a:t>
            </a:r>
          </a:p>
          <a:p>
            <a:pPr algn="l"/>
            <a:endParaRPr lang="it-IT" sz="2500" dirty="0">
              <a:solidFill>
                <a:schemeClr val="tx1"/>
              </a:solidFill>
            </a:endParaRPr>
          </a:p>
          <a:p>
            <a:pPr algn="l"/>
            <a:endParaRPr lang="it-IT" sz="2500" dirty="0"/>
          </a:p>
        </p:txBody>
      </p:sp>
      <p:pic>
        <p:nvPicPr>
          <p:cNvPr id="11265" name="Picture 1" descr="U:\UfficioH Udine\Progetti\In corso\2018_06_20 corso TS\immagini\f7289fdd959653845c7f84425e803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564904"/>
            <a:ext cx="2052000" cy="3088259"/>
          </a:xfrm>
          <a:prstGeom prst="rect">
            <a:avLst/>
          </a:prstGeom>
          <a:noFill/>
        </p:spPr>
      </p:pic>
      <p:pic>
        <p:nvPicPr>
          <p:cNvPr id="11266" name="Picture 2" descr="U:\UfficioH Udine\Progetti\In corso\2018_06_20 corso TS\immagini\1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7" y="188640"/>
            <a:ext cx="2052000" cy="2495872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7596336" y="260648"/>
            <a:ext cx="1224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0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1864</a:t>
            </a:r>
          </a:p>
          <a:p>
            <a:pPr algn="r"/>
            <a:endParaRPr lang="it-IT" sz="2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8064896" cy="1008111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</a:rPr>
              <a:t>D.G.R.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606 del 2005 (“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Piano Regionale della Riabilitazione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”) nell’ambito del capitolo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Gli ausili per l’autonomia della persona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5760640" cy="3456384"/>
          </a:xfrm>
        </p:spPr>
        <p:txBody>
          <a:bodyPr>
            <a:normAutofit fontScale="25000" lnSpcReduction="20000"/>
          </a:bodyPr>
          <a:lstStyle/>
          <a:p>
            <a:pPr algn="l"/>
            <a:endParaRPr lang="it-IT" sz="2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it-IT" sz="7200" dirty="0">
                <a:solidFill>
                  <a:schemeClr val="tx1"/>
                </a:solidFill>
              </a:rPr>
              <a:t>«In questo contesto si intende confermare la funzione di informazione </a:t>
            </a:r>
            <a:r>
              <a:rPr lang="it-IT" sz="7200" dirty="0">
                <a:solidFill>
                  <a:schemeClr val="accent6">
                    <a:lumMod val="75000"/>
                  </a:schemeClr>
                </a:solidFill>
              </a:rPr>
              <a:t>dell’Ufficio H della Comunità Piergiorgio di Udine, […]</a:t>
            </a:r>
          </a:p>
          <a:p>
            <a:pPr algn="l">
              <a:lnSpc>
                <a:spcPct val="170000"/>
              </a:lnSpc>
            </a:pPr>
            <a:r>
              <a:rPr lang="it-IT" sz="7200" dirty="0">
                <a:solidFill>
                  <a:schemeClr val="tx1"/>
                </a:solidFill>
              </a:rPr>
              <a:t>In particolare si intende valorizzare il ruolo dell’Ufficio H in materia di informazioni e aggiornamenti su ausili e protesi, anche attraverso strumenti telematici, nonché valutare il possibile apporto dell’Ufficio stesso per quanto attiene alla consulenza e all’aggiornamento continuo sul tema</a:t>
            </a:r>
            <a:r>
              <a:rPr lang="it-IT" sz="7200" i="1" dirty="0">
                <a:solidFill>
                  <a:schemeClr val="tx1"/>
                </a:solidFill>
              </a:rPr>
              <a:t>».</a:t>
            </a:r>
            <a:endParaRPr lang="it-IT" sz="7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Enrico\Desktop\immagini ausili old\scewo-wheelchair-climb-stairs-designboom-newsletter.jpg"/>
          <p:cNvPicPr>
            <a:picLocks noChangeAspect="1" noChangeArrowheads="1"/>
          </p:cNvPicPr>
          <p:nvPr/>
        </p:nvPicPr>
        <p:blipFill>
          <a:blip r:embed="rId2" cstate="print"/>
          <a:srcRect r="12954"/>
          <a:stretch>
            <a:fillRect/>
          </a:stretch>
        </p:blipFill>
        <p:spPr bwMode="auto">
          <a:xfrm>
            <a:off x="6876258" y="3789040"/>
            <a:ext cx="2050902" cy="1728192"/>
          </a:xfrm>
          <a:prstGeom prst="rect">
            <a:avLst/>
          </a:prstGeom>
          <a:noFill/>
        </p:spPr>
      </p:pic>
      <p:pic>
        <p:nvPicPr>
          <p:cNvPr id="3075" name="Picture 3" descr="C:\Users\Enrico\Desktop\immagini ausili old\1918.jpg"/>
          <p:cNvPicPr>
            <a:picLocks noChangeAspect="1" noChangeArrowheads="1"/>
          </p:cNvPicPr>
          <p:nvPr/>
        </p:nvPicPr>
        <p:blipFill>
          <a:blip r:embed="rId3" cstate="print"/>
          <a:srcRect l="1745" t="1" r="1745" b="24000"/>
          <a:stretch>
            <a:fillRect/>
          </a:stretch>
        </p:blipFill>
        <p:spPr bwMode="auto">
          <a:xfrm>
            <a:off x="6876256" y="1628800"/>
            <a:ext cx="2088232" cy="2204245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7668344" y="1700808"/>
            <a:ext cx="12241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0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1917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4464496" cy="720079"/>
          </a:xfrm>
        </p:spPr>
        <p:txBody>
          <a:bodyPr>
            <a:normAutofit/>
          </a:bodyPr>
          <a:lstStyle/>
          <a:p>
            <a:pPr algn="l"/>
            <a:r>
              <a:rPr lang="it-IT" sz="3000" dirty="0">
                <a:solidFill>
                  <a:schemeClr val="accent2">
                    <a:lumMod val="75000"/>
                  </a:schemeClr>
                </a:solidFill>
              </a:rPr>
              <a:t>Il Nomenclatore Tariffario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5256584" cy="4320480"/>
          </a:xfrm>
        </p:spPr>
        <p:txBody>
          <a:bodyPr>
            <a:normAutofit fontScale="25000" lnSpcReduction="20000"/>
          </a:bodyPr>
          <a:lstStyle/>
          <a:p>
            <a:pPr algn="l"/>
            <a:endParaRPr lang="it-IT" sz="2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it-IT" sz="6800" dirty="0">
                <a:solidFill>
                  <a:schemeClr val="tx1"/>
                </a:solidFill>
              </a:rPr>
              <a:t>Il Nomenclatore Tariffario italiano è il documento che stabilisce l’elenco delle tipologie di protesi e ausili ammessi alla fornitura su prescrizione medica a carico del Servizio Sanitario Nazionale). Il Decreto del Presidente del Consiglio dei Ministri 12 gennaio 2017 (</a:t>
            </a:r>
            <a:r>
              <a:rPr lang="it-IT" sz="6800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it-IT" sz="6800" b="1" dirty="0">
                <a:solidFill>
                  <a:schemeClr val="accent2">
                    <a:lumMod val="75000"/>
                  </a:schemeClr>
                </a:solidFill>
              </a:rPr>
              <a:t>Definizione e aggiornamento dei livelli essenziali di assistenza, di cui all’articolo 1, comma 7, del decreto legislativo 30 dicembre 1992, n. 502</a:t>
            </a:r>
            <a:r>
              <a:rPr lang="it-IT" sz="6800" dirty="0">
                <a:solidFill>
                  <a:schemeClr val="accent2">
                    <a:lumMod val="75000"/>
                  </a:schemeClr>
                </a:solidFill>
              </a:rPr>
              <a:t>”) </a:t>
            </a:r>
            <a:r>
              <a:rPr lang="it-IT" sz="6800" dirty="0">
                <a:solidFill>
                  <a:schemeClr val="tx1"/>
                </a:solidFill>
              </a:rPr>
              <a:t>ha contemplato l’aggiornamento del nomenclatore-tariffario</a:t>
            </a:r>
            <a:r>
              <a:rPr lang="it-IT" sz="6800" i="1" dirty="0">
                <a:solidFill>
                  <a:schemeClr val="tx1"/>
                </a:solidFill>
              </a:rPr>
              <a:t> </a:t>
            </a:r>
            <a:r>
              <a:rPr lang="it-IT" sz="6800" dirty="0">
                <a:solidFill>
                  <a:schemeClr val="tx1"/>
                </a:solidFill>
              </a:rPr>
              <a:t>delle protesi e degli </a:t>
            </a:r>
            <a:r>
              <a:rPr lang="it-IT" sz="6800" dirty="0" err="1">
                <a:solidFill>
                  <a:schemeClr val="tx1"/>
                </a:solidFill>
              </a:rPr>
              <a:t>ausilii</a:t>
            </a:r>
            <a:r>
              <a:rPr lang="it-IT" sz="6800" dirty="0">
                <a:solidFill>
                  <a:schemeClr val="tx1"/>
                </a:solidFill>
              </a:rPr>
              <a:t>, la cui ultima versione risaliva al </a:t>
            </a:r>
            <a:r>
              <a:rPr lang="it-IT" sz="6800" b="1" dirty="0">
                <a:solidFill>
                  <a:schemeClr val="accent2"/>
                </a:solidFill>
              </a:rPr>
              <a:t>1999</a:t>
            </a:r>
            <a:r>
              <a:rPr lang="it-IT" sz="6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 descr="C:\Users\Enrico\Desktop\immagini ausili old\2017_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77072"/>
            <a:ext cx="2304255" cy="1296144"/>
          </a:xfrm>
          <a:prstGeom prst="rect">
            <a:avLst/>
          </a:prstGeom>
          <a:noFill/>
        </p:spPr>
      </p:pic>
      <p:pic>
        <p:nvPicPr>
          <p:cNvPr id="1027" name="Picture 3" descr="C:\Users\Enrico\Desktop\immagini ausili old\1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348880"/>
            <a:ext cx="2328259" cy="1746194"/>
          </a:xfrm>
          <a:prstGeom prst="rect">
            <a:avLst/>
          </a:prstGeom>
          <a:noFill/>
        </p:spPr>
      </p:pic>
      <p:pic>
        <p:nvPicPr>
          <p:cNvPr id="1028" name="Picture 4" descr="C:\Users\Enrico\Desktop\immagini ausili old\1992 d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20688"/>
            <a:ext cx="2314228" cy="1735671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7740352" y="2348880"/>
            <a:ext cx="9361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0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1999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740352" y="620688"/>
            <a:ext cx="9361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0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1999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5328592" cy="1152128"/>
          </a:xfrm>
        </p:spPr>
        <p:txBody>
          <a:bodyPr>
            <a:normAutofit/>
          </a:bodyPr>
          <a:lstStyle/>
          <a:p>
            <a:pPr algn="l"/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Il Nomenclatore Tariffario e i Centri Ausili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5688632" cy="3816424"/>
          </a:xfrm>
        </p:spPr>
        <p:txBody>
          <a:bodyPr>
            <a:normAutofit fontScale="55000" lnSpcReduction="20000"/>
          </a:bodyPr>
          <a:lstStyle/>
          <a:p>
            <a:pPr algn="l"/>
            <a:endParaRPr lang="it-IT" sz="2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it-IT" sz="3600" dirty="0">
                <a:solidFill>
                  <a:schemeClr val="tx1"/>
                </a:solidFill>
              </a:rPr>
              <a:t>L’allegato 12 relativo alla “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</a:rPr>
              <a:t>Procedura di erogazione</a:t>
            </a:r>
            <a:r>
              <a:rPr lang="it-IT" sz="3600" dirty="0">
                <a:solidFill>
                  <a:schemeClr val="tx1"/>
                </a:solidFill>
              </a:rPr>
              <a:t>” coglie come lo sviluppo delle nuove tecnologie, anche di comune reperibilità, abbia dilatato enormemente il panorama di possibili ausili e che, al fine di garantirne la loro conoscenza, le Aziende sanitarie locali possano avvalersi di professionisti dei 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Centri Ausili</a:t>
            </a:r>
            <a:r>
              <a:rPr lang="it-IT" sz="3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099" name="Picture 3" descr="C:\Users\Enrico\Desktop\immagini ausili old\1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416" y="170974"/>
            <a:ext cx="2340000" cy="3584681"/>
          </a:xfrm>
          <a:prstGeom prst="rect">
            <a:avLst/>
          </a:prstGeom>
          <a:noFill/>
        </p:spPr>
      </p:pic>
      <p:pic>
        <p:nvPicPr>
          <p:cNvPr id="4098" name="Picture 2" descr="C:\Users\Enrico\Desktop\immagini ausili old\robear-new-care-support-robot-bear-nurse-that-can-lift-patients-gently-transfer-them-betw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01008"/>
            <a:ext cx="2340000" cy="2037413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6588224" y="188640"/>
            <a:ext cx="23066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0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1956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5904656" cy="792087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I Centri Ausili e la  Convenzione delle Nazioni Unite sui diritti delle persone con disabilità 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5328592" cy="4104456"/>
          </a:xfrm>
        </p:spPr>
        <p:txBody>
          <a:bodyPr>
            <a:normAutofit fontScale="55000" lnSpcReduction="20000"/>
          </a:bodyPr>
          <a:lstStyle/>
          <a:p>
            <a:pPr algn="l"/>
            <a:endParaRPr lang="it-IT" sz="2500" dirty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it-IT" sz="3600" dirty="0">
                <a:solidFill>
                  <a:schemeClr val="tx1"/>
                </a:solidFill>
              </a:rPr>
              <a:t>Un ruolo ribadito con il 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D.P.R. 12 ottobre 2017, </a:t>
            </a:r>
            <a:r>
              <a:rPr lang="it-IT" sz="3600" dirty="0">
                <a:solidFill>
                  <a:schemeClr val="tx1"/>
                </a:solidFill>
              </a:rPr>
              <a:t>dove viene ufficialmente adottato il Secondo programma di azione biennale per la promozione dei diritti e l'integrazione delle persone con disabilità, in esecuzione della </a:t>
            </a:r>
            <a:r>
              <a:rPr lang="it-IT" sz="3600" b="1" dirty="0">
                <a:solidFill>
                  <a:schemeClr val="tx1"/>
                </a:solidFill>
              </a:rPr>
              <a:t>Convenzione delle Nazioni Unite sui diritti delle persone con disabilità </a:t>
            </a:r>
            <a:r>
              <a:rPr lang="it-IT" sz="3600" dirty="0">
                <a:solidFill>
                  <a:schemeClr val="tx1"/>
                </a:solidFill>
              </a:rPr>
              <a:t>del</a:t>
            </a:r>
            <a:r>
              <a:rPr lang="it-IT" sz="3600" b="1" dirty="0">
                <a:solidFill>
                  <a:schemeClr val="tx1"/>
                </a:solidFill>
              </a:rPr>
              <a:t> 13 dicembre 2006 </a:t>
            </a:r>
            <a:r>
              <a:rPr lang="it-IT" sz="3600" dirty="0">
                <a:solidFill>
                  <a:schemeClr val="tx1"/>
                </a:solidFill>
              </a:rPr>
              <a:t>ratificata</a:t>
            </a:r>
            <a:r>
              <a:rPr lang="it-IT" sz="3600" b="1" dirty="0">
                <a:solidFill>
                  <a:schemeClr val="tx1"/>
                </a:solidFill>
              </a:rPr>
              <a:t> </a:t>
            </a:r>
            <a:r>
              <a:rPr lang="it-IT" sz="3600" dirty="0">
                <a:solidFill>
                  <a:schemeClr val="tx1"/>
                </a:solidFill>
              </a:rPr>
              <a:t>dall’Italia nel </a:t>
            </a:r>
            <a:r>
              <a:rPr lang="it-IT" sz="3600" b="1" dirty="0">
                <a:solidFill>
                  <a:schemeClr val="tx1"/>
                </a:solidFill>
              </a:rPr>
              <a:t>2009.</a:t>
            </a:r>
          </a:p>
        </p:txBody>
      </p:sp>
      <p:pic>
        <p:nvPicPr>
          <p:cNvPr id="6148" name="Picture 4" descr="C:\Users\Enrico\Desktop\immagini ausili old\506f425209dcd2b674b2fa6dbbd4afb9.jpg"/>
          <p:cNvPicPr>
            <a:picLocks noChangeAspect="1" noChangeArrowheads="1"/>
          </p:cNvPicPr>
          <p:nvPr/>
        </p:nvPicPr>
        <p:blipFill>
          <a:blip r:embed="rId2" cstate="print"/>
          <a:srcRect t="12027" b="18215"/>
          <a:stretch>
            <a:fillRect/>
          </a:stretch>
        </p:blipFill>
        <p:spPr bwMode="auto">
          <a:xfrm>
            <a:off x="6732240" y="3212977"/>
            <a:ext cx="2232000" cy="2335505"/>
          </a:xfrm>
          <a:prstGeom prst="rect">
            <a:avLst/>
          </a:prstGeom>
          <a:noFill/>
        </p:spPr>
      </p:pic>
      <p:pic>
        <p:nvPicPr>
          <p:cNvPr id="6149" name="Picture 5" descr="C:\Users\Enrico\Desktop\immagini ausili old\7220620fe1076ce64c32be6ae5982c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2656"/>
            <a:ext cx="2232248" cy="2880319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6660232" y="404664"/>
            <a:ext cx="23066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20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1970</a:t>
            </a:r>
          </a:p>
        </p:txBody>
      </p:sp>
      <p:sp>
        <p:nvSpPr>
          <p:cNvPr id="9" name="Rettangolo 8"/>
          <p:cNvSpPr/>
          <p:nvPr/>
        </p:nvSpPr>
        <p:spPr>
          <a:xfrm>
            <a:off x="755576" y="62373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“</a:t>
            </a:r>
            <a:r>
              <a:rPr lang="it-IT" sz="1200" b="1" dirty="0"/>
              <a:t>Disabilità: Il confine fra bisogni e diritto” </a:t>
            </a:r>
          </a:p>
          <a:p>
            <a:pPr algn="ctr"/>
            <a:r>
              <a:rPr lang="it-IT" sz="1200" dirty="0"/>
              <a:t>Udine, 19 dicembre 2019.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1459</Words>
  <Application>Microsoft Office PowerPoint</Application>
  <PresentationFormat>Presentazione su schermo (4:3)</PresentationFormat>
  <Paragraphs>140</Paragraphs>
  <Slides>21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Tema di Office</vt:lpstr>
      <vt:lpstr>Immagine bitmap</vt:lpstr>
      <vt:lpstr>Gli ausili: da diritto a opportunità </vt:lpstr>
      <vt:lpstr>Anno 1984</vt:lpstr>
      <vt:lpstr>Legge 104 del 5 febbraio 1992 (“Legge-quadro per l'assistenza, l'integrazione sociale e i diritti delle persone handicappate”)</vt:lpstr>
      <vt:lpstr>Legge 104 del 5 febbraio 1992 (“Legge-quadro per l'assistenza, l'integrazione sociale e i diritti delle persone handicappate”)</vt:lpstr>
      <vt:lpstr>Regione Friuli Venezia Giulia L. R. n. 41/96   (“Norme per l'integrazione dei servizi e degli interventi sociali e sanitari a favore delle persone handicappate ed attuazione della legge 5 febbraio 1992, n. 104 «Legge quadro per l'assistenza, l'integrazione sociale ed i diritti delle persone handicappate»”). </vt:lpstr>
      <vt:lpstr>D.G.R. 606 del 2005 (“Piano Regionale della Riabilitazione”) nell’ambito del capitolo Gli ausili per l’autonomia della persona:</vt:lpstr>
      <vt:lpstr>Il Nomenclatore Tariffario</vt:lpstr>
      <vt:lpstr>Il Nomenclatore Tariffario e i Centri Ausili</vt:lpstr>
      <vt:lpstr>I Centri Ausili e la  Convenzione delle Nazioni Unite sui diritti delle persone con disabilità </vt:lpstr>
      <vt:lpstr>Presentazione standard di PowerPoint</vt:lpstr>
      <vt:lpstr>Il Centro ausili: l’Ufficio H della Comunità Piergiorgio</vt:lpstr>
      <vt:lpstr>Il Centro ausili: l’Ufficio H della Comunità Piergiorgio</vt:lpstr>
      <vt:lpstr>Presentazione standard di PowerPoint</vt:lpstr>
      <vt:lpstr>Il Centro ausili: l’Ufficio H della Comunità Piergiorgio</vt:lpstr>
      <vt:lpstr>L’erogazione dell’ausilio: la fine di un processo l’inizio di un percorso</vt:lpstr>
      <vt:lpstr>Consulenza : perché?</vt:lpstr>
      <vt:lpstr>Una domanda,tante risposte …</vt:lpstr>
      <vt:lpstr>Un problema? Tante soluzioni</vt:lpstr>
      <vt:lpstr>Io nel mondo …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Microsoft</dc:creator>
  <cp:lastModifiedBy>Delsy64@libero.it</cp:lastModifiedBy>
  <cp:revision>135</cp:revision>
  <dcterms:created xsi:type="dcterms:W3CDTF">2018-06-15T18:00:40Z</dcterms:created>
  <dcterms:modified xsi:type="dcterms:W3CDTF">2018-12-19T06:49:21Z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