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23"/>
  </p:notesMasterIdLst>
  <p:handoutMasterIdLst>
    <p:handoutMasterId r:id="rId24"/>
  </p:handoutMasterIdLst>
  <p:sldIdLst>
    <p:sldId id="256" r:id="rId2"/>
    <p:sldId id="524" r:id="rId3"/>
    <p:sldId id="496" r:id="rId4"/>
    <p:sldId id="497" r:id="rId5"/>
    <p:sldId id="498" r:id="rId6"/>
    <p:sldId id="438" r:id="rId7"/>
    <p:sldId id="526" r:id="rId8"/>
    <p:sldId id="573" r:id="rId9"/>
    <p:sldId id="646" r:id="rId10"/>
    <p:sldId id="490" r:id="rId11"/>
    <p:sldId id="493" r:id="rId12"/>
    <p:sldId id="574" r:id="rId13"/>
    <p:sldId id="494" r:id="rId14"/>
    <p:sldId id="495" r:id="rId15"/>
    <p:sldId id="527" r:id="rId16"/>
    <p:sldId id="502" r:id="rId17"/>
    <p:sldId id="575" r:id="rId18"/>
    <p:sldId id="576" r:id="rId19"/>
    <p:sldId id="499" r:id="rId20"/>
    <p:sldId id="500" r:id="rId21"/>
    <p:sldId id="407" r:id="rId22"/>
  </p:sldIdLst>
  <p:sldSz cx="9906000" cy="6858000" type="A4"/>
  <p:notesSz cx="6858000" cy="9144000"/>
  <p:defaultTextStyle>
    <a:defPPr>
      <a:defRPr lang="it-IT"/>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1">
          <p15:clr>
            <a:srgbClr val="A4A3A4"/>
          </p15:clr>
        </p15:guide>
        <p15:guide id="2" pos="31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snapToObjects="1">
      <p:cViewPr varScale="1">
        <p:scale>
          <a:sx n="124" d="100"/>
          <a:sy n="124" d="100"/>
        </p:scale>
        <p:origin x="320" y="168"/>
      </p:cViewPr>
      <p:guideLst>
        <p:guide orient="horz" pos="2161"/>
        <p:guide pos="3124"/>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Lst>
  </p:outlineViewPr>
  <p:notesTextViewPr>
    <p:cViewPr>
      <p:scale>
        <a:sx n="100" d="100"/>
        <a:sy n="100" d="100"/>
      </p:scale>
      <p:origin x="0" y="0"/>
    </p:cViewPr>
  </p:notesTextViewPr>
  <p:sorterViewPr>
    <p:cViewPr>
      <p:scale>
        <a:sx n="150" d="100"/>
        <a:sy n="150" d="100"/>
      </p:scale>
      <p:origin x="0" y="1392"/>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13.xml"/><Relationship Id="rId13" Type="http://schemas.openxmlformats.org/officeDocument/2006/relationships/slide" Target="slides/slide18.xml"/><Relationship Id="rId3" Type="http://schemas.openxmlformats.org/officeDocument/2006/relationships/slide" Target="slides/slide6.xml"/><Relationship Id="rId7" Type="http://schemas.openxmlformats.org/officeDocument/2006/relationships/slide" Target="slides/slide12.xml"/><Relationship Id="rId12" Type="http://schemas.openxmlformats.org/officeDocument/2006/relationships/slide" Target="slides/slide17.xml"/><Relationship Id="rId2" Type="http://schemas.openxmlformats.org/officeDocument/2006/relationships/slide" Target="slides/slide5.xml"/><Relationship Id="rId1" Type="http://schemas.openxmlformats.org/officeDocument/2006/relationships/slide" Target="slides/slide2.xml"/><Relationship Id="rId6" Type="http://schemas.openxmlformats.org/officeDocument/2006/relationships/slide" Target="slides/slide11.xml"/><Relationship Id="rId11" Type="http://schemas.openxmlformats.org/officeDocument/2006/relationships/slide" Target="slides/slide16.xml"/><Relationship Id="rId5" Type="http://schemas.openxmlformats.org/officeDocument/2006/relationships/slide" Target="slides/slide10.xml"/><Relationship Id="rId15" Type="http://schemas.openxmlformats.org/officeDocument/2006/relationships/slide" Target="slides/slide20.xml"/><Relationship Id="rId10" Type="http://schemas.openxmlformats.org/officeDocument/2006/relationships/slide" Target="slides/slide15.xml"/><Relationship Id="rId4" Type="http://schemas.openxmlformats.org/officeDocument/2006/relationships/slide" Target="slides/slide7.xml"/><Relationship Id="rId9" Type="http://schemas.openxmlformats.org/officeDocument/2006/relationships/slide" Target="slides/slide14.xml"/><Relationship Id="rId14" Type="http://schemas.openxmlformats.org/officeDocument/2006/relationships/slide" Target="slides/slide1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4C29E2-6914-4B02-AA88-D7AD1D67D5F4}" type="doc">
      <dgm:prSet loTypeId="urn:microsoft.com/office/officeart/2005/8/layout/matrix1" loCatId="matrix" qsTypeId="urn:microsoft.com/office/officeart/2005/8/quickstyle/simple5" qsCatId="simple" csTypeId="urn:microsoft.com/office/officeart/2005/8/colors/colorful4" csCatId="colorful" phldr="1"/>
      <dgm:spPr/>
      <dgm:t>
        <a:bodyPr/>
        <a:lstStyle/>
        <a:p>
          <a:endParaRPr lang="it-IT"/>
        </a:p>
      </dgm:t>
    </dgm:pt>
    <dgm:pt modelId="{26309B80-1D39-4619-AC40-1A56C85974CD}">
      <dgm:prSet phldrT="[Testo]"/>
      <dgm:spPr/>
      <dgm:t>
        <a:bodyPr/>
        <a:lstStyle/>
        <a:p>
          <a:r>
            <a:rPr lang="it-IT" b="1" dirty="0"/>
            <a:t>Accessibilità</a:t>
          </a:r>
        </a:p>
      </dgm:t>
    </dgm:pt>
    <dgm:pt modelId="{B2706CA4-BA0D-43FA-8B16-7C7B371FD39A}" type="parTrans" cxnId="{C327C00E-B093-4C51-9932-8DA4CDF401F8}">
      <dgm:prSet/>
      <dgm:spPr/>
      <dgm:t>
        <a:bodyPr/>
        <a:lstStyle/>
        <a:p>
          <a:endParaRPr lang="it-IT"/>
        </a:p>
      </dgm:t>
    </dgm:pt>
    <dgm:pt modelId="{8F454CE3-9438-4C89-83FB-6CEBF4C64688}" type="sibTrans" cxnId="{C327C00E-B093-4C51-9932-8DA4CDF401F8}">
      <dgm:prSet/>
      <dgm:spPr/>
      <dgm:t>
        <a:bodyPr/>
        <a:lstStyle/>
        <a:p>
          <a:endParaRPr lang="it-IT"/>
        </a:p>
      </dgm:t>
    </dgm:pt>
    <dgm:pt modelId="{AF25447C-10BA-419F-AA47-5871F7F8764A}">
      <dgm:prSet phldrT="[Testo]"/>
      <dgm:spPr/>
      <dgm:t>
        <a:bodyPr/>
        <a:lstStyle/>
        <a:p>
          <a:r>
            <a:rPr lang="it-IT" dirty="0"/>
            <a:t>Informazione e consulenza</a:t>
          </a:r>
        </a:p>
      </dgm:t>
    </dgm:pt>
    <dgm:pt modelId="{E0B09D4A-2112-4A21-9BED-51113ADD8E32}" type="parTrans" cxnId="{8761E4C0-2996-451E-8212-05767696388A}">
      <dgm:prSet/>
      <dgm:spPr/>
      <dgm:t>
        <a:bodyPr/>
        <a:lstStyle/>
        <a:p>
          <a:endParaRPr lang="it-IT"/>
        </a:p>
      </dgm:t>
    </dgm:pt>
    <dgm:pt modelId="{248BEDD4-B73C-4AB6-A9E6-269C112FFD8C}" type="sibTrans" cxnId="{8761E4C0-2996-451E-8212-05767696388A}">
      <dgm:prSet/>
      <dgm:spPr/>
      <dgm:t>
        <a:bodyPr/>
        <a:lstStyle/>
        <a:p>
          <a:endParaRPr lang="it-IT"/>
        </a:p>
      </dgm:t>
    </dgm:pt>
    <dgm:pt modelId="{F5AC461D-B23B-4890-B51F-A66EBED45D84}">
      <dgm:prSet phldrT="[Testo]"/>
      <dgm:spPr/>
      <dgm:t>
        <a:bodyPr/>
        <a:lstStyle/>
        <a:p>
          <a:r>
            <a:rPr lang="it-IT" b="0" dirty="0"/>
            <a:t>Formazione</a:t>
          </a:r>
        </a:p>
      </dgm:t>
    </dgm:pt>
    <dgm:pt modelId="{F415C72C-9003-4B8F-80F0-7DD64F8013AC}" type="parTrans" cxnId="{40544D75-75C7-46EB-AD8E-6804F711EE0D}">
      <dgm:prSet/>
      <dgm:spPr/>
      <dgm:t>
        <a:bodyPr/>
        <a:lstStyle/>
        <a:p>
          <a:endParaRPr lang="it-IT"/>
        </a:p>
      </dgm:t>
    </dgm:pt>
    <dgm:pt modelId="{6FB468C1-F485-4291-9523-C2F9897AEB2E}" type="sibTrans" cxnId="{40544D75-75C7-46EB-AD8E-6804F711EE0D}">
      <dgm:prSet/>
      <dgm:spPr/>
      <dgm:t>
        <a:bodyPr/>
        <a:lstStyle/>
        <a:p>
          <a:endParaRPr lang="it-IT"/>
        </a:p>
      </dgm:t>
    </dgm:pt>
    <dgm:pt modelId="{8B00567C-425D-444A-98D7-7AA6A338472A}">
      <dgm:prSet phldrT="[Testo]"/>
      <dgm:spPr/>
      <dgm:t>
        <a:bodyPr/>
        <a:lstStyle/>
        <a:p>
          <a:r>
            <a:rPr lang="it-IT"/>
            <a:t>Raccolta documentazione</a:t>
          </a:r>
          <a:endParaRPr lang="it-IT" dirty="0"/>
        </a:p>
      </dgm:t>
    </dgm:pt>
    <dgm:pt modelId="{B97E3D86-B9B2-4FAE-94AA-2A1F1C14FAE1}" type="parTrans" cxnId="{A24CB424-5D1F-4713-92F4-26232EA9BEB7}">
      <dgm:prSet/>
      <dgm:spPr/>
      <dgm:t>
        <a:bodyPr/>
        <a:lstStyle/>
        <a:p>
          <a:endParaRPr lang="it-IT"/>
        </a:p>
      </dgm:t>
    </dgm:pt>
    <dgm:pt modelId="{36A4FEBF-2AA9-406F-983A-D7DF2BBBC7C0}" type="sibTrans" cxnId="{A24CB424-5D1F-4713-92F4-26232EA9BEB7}">
      <dgm:prSet/>
      <dgm:spPr/>
      <dgm:t>
        <a:bodyPr/>
        <a:lstStyle/>
        <a:p>
          <a:endParaRPr lang="it-IT"/>
        </a:p>
      </dgm:t>
    </dgm:pt>
    <dgm:pt modelId="{C069DBEC-09A1-413F-8635-58F10E711F2D}">
      <dgm:prSet phldrT="[Testo]" custT="1"/>
      <dgm:spPr/>
      <dgm:t>
        <a:bodyPr/>
        <a:lstStyle/>
        <a:p>
          <a:r>
            <a:rPr lang="it-IT" sz="2600" b="1" u="none" dirty="0"/>
            <a:t>Ricerca e sviluppo</a:t>
          </a:r>
        </a:p>
      </dgm:t>
    </dgm:pt>
    <dgm:pt modelId="{73A1ECCD-1DDB-4870-8D4F-7F178BB172BA}" type="parTrans" cxnId="{C63A6AF9-C478-4DF0-A110-EAB13032A425}">
      <dgm:prSet/>
      <dgm:spPr/>
      <dgm:t>
        <a:bodyPr/>
        <a:lstStyle/>
        <a:p>
          <a:endParaRPr lang="it-IT"/>
        </a:p>
      </dgm:t>
    </dgm:pt>
    <dgm:pt modelId="{8F409735-F108-439E-9C4A-B8920A8A912A}" type="sibTrans" cxnId="{C63A6AF9-C478-4DF0-A110-EAB13032A425}">
      <dgm:prSet/>
      <dgm:spPr/>
      <dgm:t>
        <a:bodyPr/>
        <a:lstStyle/>
        <a:p>
          <a:endParaRPr lang="it-IT"/>
        </a:p>
      </dgm:t>
    </dgm:pt>
    <dgm:pt modelId="{6656F650-4A3D-42A1-A229-82ADCAA9ABF2}" type="pres">
      <dgm:prSet presAssocID="{374C29E2-6914-4B02-AA88-D7AD1D67D5F4}" presName="diagram" presStyleCnt="0">
        <dgm:presLayoutVars>
          <dgm:chMax val="1"/>
          <dgm:dir/>
          <dgm:animLvl val="ctr"/>
          <dgm:resizeHandles val="exact"/>
        </dgm:presLayoutVars>
      </dgm:prSet>
      <dgm:spPr/>
    </dgm:pt>
    <dgm:pt modelId="{8D168DF1-9699-4DC0-B433-9524FB22BDC2}" type="pres">
      <dgm:prSet presAssocID="{374C29E2-6914-4B02-AA88-D7AD1D67D5F4}" presName="matrix" presStyleCnt="0"/>
      <dgm:spPr/>
    </dgm:pt>
    <dgm:pt modelId="{C854111E-A14D-46FB-AADB-FC772A51750A}" type="pres">
      <dgm:prSet presAssocID="{374C29E2-6914-4B02-AA88-D7AD1D67D5F4}" presName="tile1" presStyleLbl="node1" presStyleIdx="0" presStyleCnt="4"/>
      <dgm:spPr/>
    </dgm:pt>
    <dgm:pt modelId="{F30DA6F9-19C9-40C2-AAC7-EE8743B4448B}" type="pres">
      <dgm:prSet presAssocID="{374C29E2-6914-4B02-AA88-D7AD1D67D5F4}" presName="tile1text" presStyleLbl="node1" presStyleIdx="0" presStyleCnt="4">
        <dgm:presLayoutVars>
          <dgm:chMax val="0"/>
          <dgm:chPref val="0"/>
          <dgm:bulletEnabled val="1"/>
        </dgm:presLayoutVars>
      </dgm:prSet>
      <dgm:spPr/>
    </dgm:pt>
    <dgm:pt modelId="{8A30CDF4-6445-42FA-9D9B-3A3A182A3165}" type="pres">
      <dgm:prSet presAssocID="{374C29E2-6914-4B02-AA88-D7AD1D67D5F4}" presName="tile2" presStyleLbl="node1" presStyleIdx="1" presStyleCnt="4"/>
      <dgm:spPr/>
    </dgm:pt>
    <dgm:pt modelId="{134DBEAF-4671-4E23-9611-2CE88E7986C9}" type="pres">
      <dgm:prSet presAssocID="{374C29E2-6914-4B02-AA88-D7AD1D67D5F4}" presName="tile2text" presStyleLbl="node1" presStyleIdx="1" presStyleCnt="4">
        <dgm:presLayoutVars>
          <dgm:chMax val="0"/>
          <dgm:chPref val="0"/>
          <dgm:bulletEnabled val="1"/>
        </dgm:presLayoutVars>
      </dgm:prSet>
      <dgm:spPr/>
    </dgm:pt>
    <dgm:pt modelId="{8B7A163E-F7AB-49FE-BF6D-AAD6452C0FA2}" type="pres">
      <dgm:prSet presAssocID="{374C29E2-6914-4B02-AA88-D7AD1D67D5F4}" presName="tile3" presStyleLbl="node1" presStyleIdx="2" presStyleCnt="4"/>
      <dgm:spPr/>
    </dgm:pt>
    <dgm:pt modelId="{DF296D2D-C043-46BD-8121-DA972EC6A7C1}" type="pres">
      <dgm:prSet presAssocID="{374C29E2-6914-4B02-AA88-D7AD1D67D5F4}" presName="tile3text" presStyleLbl="node1" presStyleIdx="2" presStyleCnt="4">
        <dgm:presLayoutVars>
          <dgm:chMax val="0"/>
          <dgm:chPref val="0"/>
          <dgm:bulletEnabled val="1"/>
        </dgm:presLayoutVars>
      </dgm:prSet>
      <dgm:spPr/>
    </dgm:pt>
    <dgm:pt modelId="{81EB997E-80DC-49D8-91CF-3DF1CB9B2BAA}" type="pres">
      <dgm:prSet presAssocID="{374C29E2-6914-4B02-AA88-D7AD1D67D5F4}" presName="tile4" presStyleLbl="node1" presStyleIdx="3" presStyleCnt="4"/>
      <dgm:spPr/>
    </dgm:pt>
    <dgm:pt modelId="{F6BE148D-9812-4CD8-A80C-777A6E8E7CD8}" type="pres">
      <dgm:prSet presAssocID="{374C29E2-6914-4B02-AA88-D7AD1D67D5F4}" presName="tile4text" presStyleLbl="node1" presStyleIdx="3" presStyleCnt="4">
        <dgm:presLayoutVars>
          <dgm:chMax val="0"/>
          <dgm:chPref val="0"/>
          <dgm:bulletEnabled val="1"/>
        </dgm:presLayoutVars>
      </dgm:prSet>
      <dgm:spPr/>
    </dgm:pt>
    <dgm:pt modelId="{87D66AFA-DB0C-4AF1-B79F-9872CF94B7B7}" type="pres">
      <dgm:prSet presAssocID="{374C29E2-6914-4B02-AA88-D7AD1D67D5F4}" presName="centerTile" presStyleLbl="fgShp" presStyleIdx="0" presStyleCnt="1" custScaleX="141538" custScaleY="118077" custLinFactNeighborY="1595">
        <dgm:presLayoutVars>
          <dgm:chMax val="0"/>
          <dgm:chPref val="0"/>
        </dgm:presLayoutVars>
      </dgm:prSet>
      <dgm:spPr/>
    </dgm:pt>
  </dgm:ptLst>
  <dgm:cxnLst>
    <dgm:cxn modelId="{C327C00E-B093-4C51-9932-8DA4CDF401F8}" srcId="{374C29E2-6914-4B02-AA88-D7AD1D67D5F4}" destId="{26309B80-1D39-4619-AC40-1A56C85974CD}" srcOrd="0" destOrd="0" parTransId="{B2706CA4-BA0D-43FA-8B16-7C7B371FD39A}" sibTransId="{8F454CE3-9438-4C89-83FB-6CEBF4C64688}"/>
    <dgm:cxn modelId="{9047200F-DA5D-964E-87CA-E36C13408070}" type="presOf" srcId="{8B00567C-425D-444A-98D7-7AA6A338472A}" destId="{DF296D2D-C043-46BD-8121-DA972EC6A7C1}" srcOrd="1" destOrd="0" presId="urn:microsoft.com/office/officeart/2005/8/layout/matrix1"/>
    <dgm:cxn modelId="{A24CB424-5D1F-4713-92F4-26232EA9BEB7}" srcId="{26309B80-1D39-4619-AC40-1A56C85974CD}" destId="{8B00567C-425D-444A-98D7-7AA6A338472A}" srcOrd="2" destOrd="0" parTransId="{B97E3D86-B9B2-4FAE-94AA-2A1F1C14FAE1}" sibTransId="{36A4FEBF-2AA9-406F-983A-D7DF2BBBC7C0}"/>
    <dgm:cxn modelId="{C394092D-918D-6D4F-9CAF-E1E87C5639F7}" type="presOf" srcId="{F5AC461D-B23B-4890-B51F-A66EBED45D84}" destId="{134DBEAF-4671-4E23-9611-2CE88E7986C9}" srcOrd="1" destOrd="0" presId="urn:microsoft.com/office/officeart/2005/8/layout/matrix1"/>
    <dgm:cxn modelId="{C16B6252-6200-4949-9FBB-8D9A2BC79785}" type="presOf" srcId="{AF25447C-10BA-419F-AA47-5871F7F8764A}" destId="{F30DA6F9-19C9-40C2-AAC7-EE8743B4448B}" srcOrd="1" destOrd="0" presId="urn:microsoft.com/office/officeart/2005/8/layout/matrix1"/>
    <dgm:cxn modelId="{7978A454-715F-4443-8061-7837D638DD99}" type="presOf" srcId="{C069DBEC-09A1-413F-8635-58F10E711F2D}" destId="{F6BE148D-9812-4CD8-A80C-777A6E8E7CD8}" srcOrd="1" destOrd="0" presId="urn:microsoft.com/office/officeart/2005/8/layout/matrix1"/>
    <dgm:cxn modelId="{F9092258-83AE-3A47-A57C-D41B3CAD1103}" type="presOf" srcId="{C069DBEC-09A1-413F-8635-58F10E711F2D}" destId="{81EB997E-80DC-49D8-91CF-3DF1CB9B2BAA}" srcOrd="0" destOrd="0" presId="urn:microsoft.com/office/officeart/2005/8/layout/matrix1"/>
    <dgm:cxn modelId="{11C7386F-5393-B340-B273-903A17911608}" type="presOf" srcId="{AF25447C-10BA-419F-AA47-5871F7F8764A}" destId="{C854111E-A14D-46FB-AADB-FC772A51750A}" srcOrd="0" destOrd="0" presId="urn:microsoft.com/office/officeart/2005/8/layout/matrix1"/>
    <dgm:cxn modelId="{844B5473-D480-8547-8F7B-52441E02A9E1}" type="presOf" srcId="{8B00567C-425D-444A-98D7-7AA6A338472A}" destId="{8B7A163E-F7AB-49FE-BF6D-AAD6452C0FA2}" srcOrd="0" destOrd="0" presId="urn:microsoft.com/office/officeart/2005/8/layout/matrix1"/>
    <dgm:cxn modelId="{1ED97873-DA52-7645-8FB2-AB7D9F74D69F}" type="presOf" srcId="{26309B80-1D39-4619-AC40-1A56C85974CD}" destId="{87D66AFA-DB0C-4AF1-B79F-9872CF94B7B7}" srcOrd="0" destOrd="0" presId="urn:microsoft.com/office/officeart/2005/8/layout/matrix1"/>
    <dgm:cxn modelId="{40544D75-75C7-46EB-AD8E-6804F711EE0D}" srcId="{26309B80-1D39-4619-AC40-1A56C85974CD}" destId="{F5AC461D-B23B-4890-B51F-A66EBED45D84}" srcOrd="1" destOrd="0" parTransId="{F415C72C-9003-4B8F-80F0-7DD64F8013AC}" sibTransId="{6FB468C1-F485-4291-9523-C2F9897AEB2E}"/>
    <dgm:cxn modelId="{8761E4C0-2996-451E-8212-05767696388A}" srcId="{26309B80-1D39-4619-AC40-1A56C85974CD}" destId="{AF25447C-10BA-419F-AA47-5871F7F8764A}" srcOrd="0" destOrd="0" parTransId="{E0B09D4A-2112-4A21-9BED-51113ADD8E32}" sibTransId="{248BEDD4-B73C-4AB6-A9E6-269C112FFD8C}"/>
    <dgm:cxn modelId="{9598D7D4-38CB-6642-B75D-37C60C9EDA4D}" type="presOf" srcId="{374C29E2-6914-4B02-AA88-D7AD1D67D5F4}" destId="{6656F650-4A3D-42A1-A229-82ADCAA9ABF2}" srcOrd="0" destOrd="0" presId="urn:microsoft.com/office/officeart/2005/8/layout/matrix1"/>
    <dgm:cxn modelId="{186228D9-A635-3149-A340-8DB086021150}" type="presOf" srcId="{F5AC461D-B23B-4890-B51F-A66EBED45D84}" destId="{8A30CDF4-6445-42FA-9D9B-3A3A182A3165}" srcOrd="0" destOrd="0" presId="urn:microsoft.com/office/officeart/2005/8/layout/matrix1"/>
    <dgm:cxn modelId="{C63A6AF9-C478-4DF0-A110-EAB13032A425}" srcId="{26309B80-1D39-4619-AC40-1A56C85974CD}" destId="{C069DBEC-09A1-413F-8635-58F10E711F2D}" srcOrd="3" destOrd="0" parTransId="{73A1ECCD-1DDB-4870-8D4F-7F178BB172BA}" sibTransId="{8F409735-F108-439E-9C4A-B8920A8A912A}"/>
    <dgm:cxn modelId="{D963BDEF-EAF8-5D48-BBE2-8CACA4782FE1}" type="presParOf" srcId="{6656F650-4A3D-42A1-A229-82ADCAA9ABF2}" destId="{8D168DF1-9699-4DC0-B433-9524FB22BDC2}" srcOrd="0" destOrd="0" presId="urn:microsoft.com/office/officeart/2005/8/layout/matrix1"/>
    <dgm:cxn modelId="{C0F48AD8-8D66-5D47-BF11-4836FC28258A}" type="presParOf" srcId="{8D168DF1-9699-4DC0-B433-9524FB22BDC2}" destId="{C854111E-A14D-46FB-AADB-FC772A51750A}" srcOrd="0" destOrd="0" presId="urn:microsoft.com/office/officeart/2005/8/layout/matrix1"/>
    <dgm:cxn modelId="{E9FB7D4E-9C36-804B-BFD9-45B393B409BD}" type="presParOf" srcId="{8D168DF1-9699-4DC0-B433-9524FB22BDC2}" destId="{F30DA6F9-19C9-40C2-AAC7-EE8743B4448B}" srcOrd="1" destOrd="0" presId="urn:microsoft.com/office/officeart/2005/8/layout/matrix1"/>
    <dgm:cxn modelId="{498EA62D-CA4F-394D-AF9F-EE3D1C2ACFE0}" type="presParOf" srcId="{8D168DF1-9699-4DC0-B433-9524FB22BDC2}" destId="{8A30CDF4-6445-42FA-9D9B-3A3A182A3165}" srcOrd="2" destOrd="0" presId="urn:microsoft.com/office/officeart/2005/8/layout/matrix1"/>
    <dgm:cxn modelId="{92D499B2-08AF-8445-ADBF-6751329E17A7}" type="presParOf" srcId="{8D168DF1-9699-4DC0-B433-9524FB22BDC2}" destId="{134DBEAF-4671-4E23-9611-2CE88E7986C9}" srcOrd="3" destOrd="0" presId="urn:microsoft.com/office/officeart/2005/8/layout/matrix1"/>
    <dgm:cxn modelId="{E83A64C9-9850-A745-8C69-D9E2B140FAB4}" type="presParOf" srcId="{8D168DF1-9699-4DC0-B433-9524FB22BDC2}" destId="{8B7A163E-F7AB-49FE-BF6D-AAD6452C0FA2}" srcOrd="4" destOrd="0" presId="urn:microsoft.com/office/officeart/2005/8/layout/matrix1"/>
    <dgm:cxn modelId="{CED39375-EA1E-8C44-818F-13A9722903B2}" type="presParOf" srcId="{8D168DF1-9699-4DC0-B433-9524FB22BDC2}" destId="{DF296D2D-C043-46BD-8121-DA972EC6A7C1}" srcOrd="5" destOrd="0" presId="urn:microsoft.com/office/officeart/2005/8/layout/matrix1"/>
    <dgm:cxn modelId="{0C913D2D-EC5E-5D44-9690-A722766F7FD3}" type="presParOf" srcId="{8D168DF1-9699-4DC0-B433-9524FB22BDC2}" destId="{81EB997E-80DC-49D8-91CF-3DF1CB9B2BAA}" srcOrd="6" destOrd="0" presId="urn:microsoft.com/office/officeart/2005/8/layout/matrix1"/>
    <dgm:cxn modelId="{8CF7F48C-60D4-3548-A503-20B1A2EA14B2}" type="presParOf" srcId="{8D168DF1-9699-4DC0-B433-9524FB22BDC2}" destId="{F6BE148D-9812-4CD8-A80C-777A6E8E7CD8}" srcOrd="7" destOrd="0" presId="urn:microsoft.com/office/officeart/2005/8/layout/matrix1"/>
    <dgm:cxn modelId="{3361BC4D-9022-4549-82F2-FACFFA975DFB}" type="presParOf" srcId="{6656F650-4A3D-42A1-A229-82ADCAA9ABF2}" destId="{87D66AFA-DB0C-4AF1-B79F-9872CF94B7B7}"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4111E-A14D-46FB-AADB-FC772A51750A}">
      <dsp:nvSpPr>
        <dsp:cNvPr id="0" name=""/>
        <dsp:cNvSpPr/>
      </dsp:nvSpPr>
      <dsp:spPr>
        <a:xfrm rot="16200000">
          <a:off x="633670" y="-633670"/>
          <a:ext cx="2099995" cy="3367336"/>
        </a:xfrm>
        <a:prstGeom prst="round1Rect">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it-IT" sz="3000" kern="1200" dirty="0"/>
            <a:t>Informazione e consulenza</a:t>
          </a:r>
        </a:p>
      </dsp:txBody>
      <dsp:txXfrm rot="5400000">
        <a:off x="-1" y="1"/>
        <a:ext cx="3367336" cy="1574996"/>
      </dsp:txXfrm>
    </dsp:sp>
    <dsp:sp modelId="{8A30CDF4-6445-42FA-9D9B-3A3A182A3165}">
      <dsp:nvSpPr>
        <dsp:cNvPr id="0" name=""/>
        <dsp:cNvSpPr/>
      </dsp:nvSpPr>
      <dsp:spPr>
        <a:xfrm>
          <a:off x="3367336" y="0"/>
          <a:ext cx="3367336" cy="2099995"/>
        </a:xfrm>
        <a:prstGeom prst="round1Rect">
          <a:avLst/>
        </a:prstGeom>
        <a:solidFill>
          <a:schemeClr val="accent4">
            <a:hueOff val="1828538"/>
            <a:satOff val="2482"/>
            <a:lumOff val="4183"/>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4">
              <a:hueOff val="1828538"/>
              <a:satOff val="2482"/>
              <a:lumOff val="4183"/>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it-IT" sz="3000" b="0" kern="1200" dirty="0"/>
            <a:t>Formazione</a:t>
          </a:r>
        </a:p>
      </dsp:txBody>
      <dsp:txXfrm>
        <a:off x="3367336" y="0"/>
        <a:ext cx="3367336" cy="1574996"/>
      </dsp:txXfrm>
    </dsp:sp>
    <dsp:sp modelId="{8B7A163E-F7AB-49FE-BF6D-AAD6452C0FA2}">
      <dsp:nvSpPr>
        <dsp:cNvPr id="0" name=""/>
        <dsp:cNvSpPr/>
      </dsp:nvSpPr>
      <dsp:spPr>
        <a:xfrm rot="10800000">
          <a:off x="0" y="2099995"/>
          <a:ext cx="3367336" cy="2099995"/>
        </a:xfrm>
        <a:prstGeom prst="round1Rect">
          <a:avLst/>
        </a:prstGeom>
        <a:solidFill>
          <a:schemeClr val="accent4">
            <a:hueOff val="3657076"/>
            <a:satOff val="4963"/>
            <a:lumOff val="8366"/>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4">
              <a:hueOff val="3657076"/>
              <a:satOff val="4963"/>
              <a:lumOff val="8366"/>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it-IT" sz="3000" kern="1200"/>
            <a:t>Raccolta documentazione</a:t>
          </a:r>
          <a:endParaRPr lang="it-IT" sz="3000" kern="1200" dirty="0"/>
        </a:p>
      </dsp:txBody>
      <dsp:txXfrm rot="10800000">
        <a:off x="0" y="2624994"/>
        <a:ext cx="3367336" cy="1574996"/>
      </dsp:txXfrm>
    </dsp:sp>
    <dsp:sp modelId="{81EB997E-80DC-49D8-91CF-3DF1CB9B2BAA}">
      <dsp:nvSpPr>
        <dsp:cNvPr id="0" name=""/>
        <dsp:cNvSpPr/>
      </dsp:nvSpPr>
      <dsp:spPr>
        <a:xfrm rot="5400000">
          <a:off x="4001007" y="1466324"/>
          <a:ext cx="2099995" cy="3367336"/>
        </a:xfrm>
        <a:prstGeom prst="round1Rect">
          <a:avLst/>
        </a:prstGeom>
        <a:solidFill>
          <a:schemeClr val="accent4">
            <a:hueOff val="5485614"/>
            <a:satOff val="7445"/>
            <a:lumOff val="12549"/>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4">
              <a:hueOff val="5485614"/>
              <a:satOff val="7445"/>
              <a:lumOff val="12549"/>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it-IT" sz="2600" b="1" u="none" kern="1200" dirty="0"/>
            <a:t>Ricerca e sviluppo</a:t>
          </a:r>
        </a:p>
      </dsp:txBody>
      <dsp:txXfrm rot="-5400000">
        <a:off x="3367336" y="2624994"/>
        <a:ext cx="3367336" cy="1574996"/>
      </dsp:txXfrm>
    </dsp:sp>
    <dsp:sp modelId="{87D66AFA-DB0C-4AF1-B79F-9872CF94B7B7}">
      <dsp:nvSpPr>
        <dsp:cNvPr id="0" name=""/>
        <dsp:cNvSpPr/>
      </dsp:nvSpPr>
      <dsp:spPr>
        <a:xfrm>
          <a:off x="1937518" y="1496840"/>
          <a:ext cx="2859636" cy="1239805"/>
        </a:xfrm>
        <a:prstGeom prst="roundRect">
          <a:avLst/>
        </a:prstGeom>
        <a:solidFill>
          <a:schemeClr val="accent4">
            <a:tint val="40000"/>
            <a:hueOff val="0"/>
            <a:satOff val="0"/>
            <a:lumOff val="0"/>
            <a:alphaOff val="0"/>
          </a:schemeClr>
        </a:solidFill>
        <a:ln>
          <a:noFill/>
        </a:ln>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accent4">
              <a:tint val="40000"/>
              <a:hueOff val="0"/>
              <a:satOff val="0"/>
              <a:lumOff val="0"/>
              <a:alphaOff val="0"/>
            </a:schemeClr>
          </a:contourClr>
        </a:sp3d>
      </dsp:spPr>
      <dsp:style>
        <a:lnRef idx="0">
          <a:scrgbClr r="0" g="0" b="0"/>
        </a:lnRef>
        <a:fillRef idx="3">
          <a:scrgbClr r="0" g="0" b="0"/>
        </a:fillRef>
        <a:effectRef idx="3">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it-IT" sz="3000" b="1" kern="1200" dirty="0"/>
            <a:t>Accessibilità</a:t>
          </a:r>
        </a:p>
      </dsp:txBody>
      <dsp:txXfrm>
        <a:off x="1998040" y="1557362"/>
        <a:ext cx="2738592" cy="111876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1DADD28-36A3-0C46-84A3-A1B677EF5F3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CFC87E6D-3C70-1944-9ABB-936756D069D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12" charset="0"/>
                <a:ea typeface="ＭＳ Ｐゴシック" pitchFamily="-112" charset="-128"/>
                <a:cs typeface="ＭＳ Ｐゴシック" pitchFamily="-112" charset="-128"/>
              </a:defRPr>
            </a:lvl1pPr>
          </a:lstStyle>
          <a:p>
            <a:pPr>
              <a:defRPr/>
            </a:pPr>
            <a:endParaRPr lang="it-IT"/>
          </a:p>
        </p:txBody>
      </p:sp>
      <p:sp>
        <p:nvSpPr>
          <p:cNvPr id="4" name="Segnaposto piè di pagina 3">
            <a:extLst>
              <a:ext uri="{FF2B5EF4-FFF2-40B4-BE49-F238E27FC236}">
                <a16:creationId xmlns:a16="http://schemas.microsoft.com/office/drawing/2014/main" id="{2F35262F-5B4C-B14D-97BD-825C880FEF0E}"/>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5" name="Segnaposto numero diapositiva 4">
            <a:extLst>
              <a:ext uri="{FF2B5EF4-FFF2-40B4-BE49-F238E27FC236}">
                <a16:creationId xmlns:a16="http://schemas.microsoft.com/office/drawing/2014/main" id="{0B0666DC-EE62-EF41-9512-B7EF0EF9941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1C695D26-F111-974A-8FB3-F1DF3DB5DA45}"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845245C-9CFE-8746-B819-215CB3C7D72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FD42F603-05E8-594D-A1EC-79F6D72390A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12" charset="0"/>
                <a:ea typeface="ＭＳ Ｐゴシック" pitchFamily="-112" charset="-128"/>
                <a:cs typeface="ＭＳ Ｐゴシック" pitchFamily="-112" charset="-128"/>
              </a:defRPr>
            </a:lvl1pPr>
          </a:lstStyle>
          <a:p>
            <a:pPr>
              <a:defRPr/>
            </a:pPr>
            <a:endParaRPr lang="it-IT"/>
          </a:p>
        </p:txBody>
      </p:sp>
      <p:sp>
        <p:nvSpPr>
          <p:cNvPr id="4" name="Segnaposto immagine diapositiva 3">
            <a:extLst>
              <a:ext uri="{FF2B5EF4-FFF2-40B4-BE49-F238E27FC236}">
                <a16:creationId xmlns:a16="http://schemas.microsoft.com/office/drawing/2014/main" id="{6E7EC8B4-1ACB-F049-827A-0CD81B7C0DB8}"/>
              </a:ext>
            </a:extLst>
          </p:cNvPr>
          <p:cNvSpPr>
            <a:spLocks noGrp="1" noRot="1" noChangeAspect="1"/>
          </p:cNvSpPr>
          <p:nvPr>
            <p:ph type="sldImg" idx="2"/>
          </p:nvPr>
        </p:nvSpPr>
        <p:spPr>
          <a:xfrm>
            <a:off x="954088" y="685800"/>
            <a:ext cx="4951412"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8F34BE3D-74EA-3E40-BBA7-97763DA485C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D02A3144-1020-0E4F-BCC9-744E11D1B11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0DC41686-5E9D-6540-B45B-DFB01211C33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280863BB-0DAD-E649-AB9F-665681ABC6BE}"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a:extLst>
              <a:ext uri="{FF2B5EF4-FFF2-40B4-BE49-F238E27FC236}">
                <a16:creationId xmlns:a16="http://schemas.microsoft.com/office/drawing/2014/main" id="{C14B2EB5-FD58-9E4C-842C-736FCC3C93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Segnaposto note 2">
            <a:extLst>
              <a:ext uri="{FF2B5EF4-FFF2-40B4-BE49-F238E27FC236}">
                <a16:creationId xmlns:a16="http://schemas.microsoft.com/office/drawing/2014/main" id="{67C5F70B-0A96-A646-B9F5-8797B7F7C2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ea typeface="ＭＳ Ｐゴシック" panose="020B0600070205080204" pitchFamily="34" charset="-128"/>
            </a:endParaRPr>
          </a:p>
        </p:txBody>
      </p:sp>
      <p:sp>
        <p:nvSpPr>
          <p:cNvPr id="17411" name="Segnaposto numero diapositiva 3">
            <a:extLst>
              <a:ext uri="{FF2B5EF4-FFF2-40B4-BE49-F238E27FC236}">
                <a16:creationId xmlns:a16="http://schemas.microsoft.com/office/drawing/2014/main" id="{0E4B12FF-4FF1-9E4C-A93D-933F94DE50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5F1383F-FD99-2848-BA7C-3ACDB13F8410}" type="slidenum">
              <a:rPr lang="it-IT" altLang="it-IT"/>
              <a:pPr>
                <a:spcBef>
                  <a:spcPct val="0"/>
                </a:spcBef>
              </a:pPr>
              <a:t>1</a:t>
            </a:fld>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F8BA30D6-AE88-234A-B715-CD3EBA5E2D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DAFBA91F-8046-634C-8D26-CC6322B2D242}" type="slidenum">
              <a:rPr lang="it-IT" altLang="it-IT" sz="1200">
                <a:latin typeface="Calibri" panose="020F0502020204030204" pitchFamily="34" charset="0"/>
                <a:ea typeface="ＭＳ Ｐゴシック" panose="020B0600070205080204" pitchFamily="34" charset="-128"/>
              </a:rPr>
              <a:pPr eaLnBrk="1" hangingPunct="1"/>
              <a:t>11</a:t>
            </a:fld>
            <a:endParaRPr lang="it-IT" altLang="it-IT" sz="1200">
              <a:latin typeface="Calibri" panose="020F0502020204030204" pitchFamily="34" charset="0"/>
              <a:ea typeface="ＭＳ Ｐゴシック" panose="020B0600070205080204" pitchFamily="34" charset="-128"/>
            </a:endParaRPr>
          </a:p>
        </p:txBody>
      </p:sp>
      <p:sp>
        <p:nvSpPr>
          <p:cNvPr id="20483" name="Rectangle 2">
            <a:extLst>
              <a:ext uri="{FF2B5EF4-FFF2-40B4-BE49-F238E27FC236}">
                <a16:creationId xmlns:a16="http://schemas.microsoft.com/office/drawing/2014/main" id="{5692BBDE-632B-9941-AB4A-500EF9ABFEA6}"/>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0228E22B-0358-F247-898F-8059E1DCCD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98951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F8BA30D6-AE88-234A-B715-CD3EBA5E2D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DAFBA91F-8046-634C-8D26-CC6322B2D242}" type="slidenum">
              <a:rPr lang="it-IT" altLang="it-IT" sz="1200">
                <a:latin typeface="Calibri" panose="020F0502020204030204" pitchFamily="34" charset="0"/>
                <a:ea typeface="ＭＳ Ｐゴシック" panose="020B0600070205080204" pitchFamily="34" charset="-128"/>
              </a:rPr>
              <a:pPr eaLnBrk="1" hangingPunct="1"/>
              <a:t>12</a:t>
            </a:fld>
            <a:endParaRPr lang="it-IT" altLang="it-IT" sz="1200">
              <a:latin typeface="Calibri" panose="020F0502020204030204" pitchFamily="34" charset="0"/>
              <a:ea typeface="ＭＳ Ｐゴシック" panose="020B0600070205080204" pitchFamily="34" charset="-128"/>
            </a:endParaRPr>
          </a:p>
        </p:txBody>
      </p:sp>
      <p:sp>
        <p:nvSpPr>
          <p:cNvPr id="20483" name="Rectangle 2">
            <a:extLst>
              <a:ext uri="{FF2B5EF4-FFF2-40B4-BE49-F238E27FC236}">
                <a16:creationId xmlns:a16="http://schemas.microsoft.com/office/drawing/2014/main" id="{5692BBDE-632B-9941-AB4A-500EF9ABFEA6}"/>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0228E22B-0358-F247-898F-8059E1DCCD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804760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5589370B-36B6-684E-AAC9-7DBF04A9F8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D0F59A55-8FAC-2949-9FD4-D8F10C052979}" type="slidenum">
              <a:rPr lang="it-IT" altLang="it-IT" sz="1200">
                <a:latin typeface="Calibri" panose="020F0502020204030204" pitchFamily="34" charset="0"/>
                <a:ea typeface="ＭＳ Ｐゴシック" panose="020B0600070205080204" pitchFamily="34" charset="-128"/>
              </a:rPr>
              <a:pPr eaLnBrk="1" hangingPunct="1"/>
              <a:t>13</a:t>
            </a:fld>
            <a:endParaRPr lang="it-IT" altLang="it-IT" sz="1200">
              <a:latin typeface="Calibri" panose="020F0502020204030204" pitchFamily="34" charset="0"/>
              <a:ea typeface="ＭＳ Ｐゴシック" panose="020B0600070205080204" pitchFamily="34" charset="-128"/>
            </a:endParaRPr>
          </a:p>
        </p:txBody>
      </p:sp>
      <p:sp>
        <p:nvSpPr>
          <p:cNvPr id="22531" name="Rectangle 2">
            <a:extLst>
              <a:ext uri="{FF2B5EF4-FFF2-40B4-BE49-F238E27FC236}">
                <a16:creationId xmlns:a16="http://schemas.microsoft.com/office/drawing/2014/main" id="{49DC9EAB-E61D-4A4D-9CD5-2B6FB5DE122B}"/>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CB128175-9C30-1941-AE59-1498A1F52C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180607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CE6560ED-5621-D44D-ACAE-692E4D7D05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EA57C5E0-522C-4547-9E29-50F4CE58ABDD}" type="slidenum">
              <a:rPr lang="it-IT" altLang="it-IT" sz="1200">
                <a:latin typeface="Calibri" panose="020F0502020204030204" pitchFamily="34" charset="0"/>
                <a:ea typeface="ＭＳ Ｐゴシック" panose="020B0600070205080204" pitchFamily="34" charset="-128"/>
              </a:rPr>
              <a:pPr eaLnBrk="1" hangingPunct="1"/>
              <a:t>14</a:t>
            </a:fld>
            <a:endParaRPr lang="it-IT" altLang="it-IT" sz="1200">
              <a:latin typeface="Calibri" panose="020F0502020204030204" pitchFamily="34" charset="0"/>
              <a:ea typeface="ＭＳ Ｐゴシック" panose="020B0600070205080204" pitchFamily="34" charset="-128"/>
            </a:endParaRPr>
          </a:p>
        </p:txBody>
      </p:sp>
      <p:sp>
        <p:nvSpPr>
          <p:cNvPr id="24579" name="Rectangle 2">
            <a:extLst>
              <a:ext uri="{FF2B5EF4-FFF2-40B4-BE49-F238E27FC236}">
                <a16:creationId xmlns:a16="http://schemas.microsoft.com/office/drawing/2014/main" id="{8D85D616-140F-5948-8493-DC5CD88109F3}"/>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1F6DE9D3-36BA-B044-ADB3-09E796217A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561514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5A5C30E-5134-C640-AFA8-5BFBBA59EE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EC9AC5B3-6F2A-6940-B726-6C7D4929E4B6}" type="slidenum">
              <a:rPr lang="it-IT" altLang="it-IT" sz="1200">
                <a:latin typeface="Calibri" panose="020F0502020204030204" pitchFamily="34" charset="0"/>
                <a:ea typeface="ＭＳ Ｐゴシック" panose="020B0600070205080204" pitchFamily="34" charset="-128"/>
              </a:rPr>
              <a:pPr eaLnBrk="1" hangingPunct="1"/>
              <a:t>15</a:t>
            </a:fld>
            <a:endParaRPr lang="it-IT" altLang="it-IT" sz="1200">
              <a:latin typeface="Calibri" panose="020F0502020204030204" pitchFamily="34" charset="0"/>
              <a:ea typeface="ＭＳ Ｐゴシック" panose="020B0600070205080204" pitchFamily="34" charset="-128"/>
            </a:endParaRPr>
          </a:p>
        </p:txBody>
      </p:sp>
      <p:sp>
        <p:nvSpPr>
          <p:cNvPr id="26627" name="Rectangle 2">
            <a:extLst>
              <a:ext uri="{FF2B5EF4-FFF2-40B4-BE49-F238E27FC236}">
                <a16:creationId xmlns:a16="http://schemas.microsoft.com/office/drawing/2014/main" id="{49EA95FF-47CD-5E4E-B854-6FB36EFDCE3D}"/>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3E656BBA-7570-374A-A03F-6CA06A1DF8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322117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55BB86C3-5383-C442-B7D6-F7190E0341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F51715C6-92DA-C44E-8610-36E21C844B25}" type="slidenum">
              <a:rPr lang="it-IT" altLang="it-IT" sz="1200">
                <a:latin typeface="Calibri" panose="020F0502020204030204" pitchFamily="34" charset="0"/>
                <a:ea typeface="ＭＳ Ｐゴシック" panose="020B0600070205080204" pitchFamily="34" charset="-128"/>
              </a:rPr>
              <a:pPr eaLnBrk="1" hangingPunct="1"/>
              <a:t>16</a:t>
            </a:fld>
            <a:endParaRPr lang="it-IT" altLang="it-IT" sz="1200">
              <a:latin typeface="Calibri" panose="020F0502020204030204" pitchFamily="34" charset="0"/>
              <a:ea typeface="ＭＳ Ｐゴシック" panose="020B0600070205080204" pitchFamily="34" charset="-128"/>
            </a:endParaRPr>
          </a:p>
        </p:txBody>
      </p:sp>
      <p:sp>
        <p:nvSpPr>
          <p:cNvPr id="28675" name="Rectangle 2">
            <a:extLst>
              <a:ext uri="{FF2B5EF4-FFF2-40B4-BE49-F238E27FC236}">
                <a16:creationId xmlns:a16="http://schemas.microsoft.com/office/drawing/2014/main" id="{5AB478B1-F63E-3143-9EB3-A1A57C6E8ED3}"/>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068E6358-1702-2240-B415-0081B2451A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422516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43C7E2A-938F-B94B-99A4-E718188883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8514617C-9144-9D4E-A31A-04847684EBCA}" type="slidenum">
              <a:rPr lang="it-IT" altLang="it-IT" sz="1200">
                <a:latin typeface="Calibri" panose="020F0502020204030204" pitchFamily="34" charset="0"/>
                <a:ea typeface="ＭＳ Ｐゴシック" panose="020B0600070205080204" pitchFamily="34" charset="-128"/>
              </a:rPr>
              <a:pPr eaLnBrk="1" hangingPunct="1"/>
              <a:t>17</a:t>
            </a:fld>
            <a:endParaRPr lang="it-IT" altLang="it-IT" sz="1200">
              <a:latin typeface="Calibri" panose="020F0502020204030204" pitchFamily="34" charset="0"/>
              <a:ea typeface="ＭＳ Ｐゴシック" panose="020B0600070205080204" pitchFamily="34" charset="-128"/>
            </a:endParaRPr>
          </a:p>
        </p:txBody>
      </p:sp>
      <p:sp>
        <p:nvSpPr>
          <p:cNvPr id="31747" name="Rectangle 2">
            <a:extLst>
              <a:ext uri="{FF2B5EF4-FFF2-40B4-BE49-F238E27FC236}">
                <a16:creationId xmlns:a16="http://schemas.microsoft.com/office/drawing/2014/main" id="{CB9ACD1F-B200-814A-923B-1618B2CBB940}"/>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87CA2849-EA38-1A41-B36A-51B750FA03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998375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8DAB06B-9335-CF41-9EEF-C160E059A3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650DF09B-835E-234D-8AFC-20D1E984C1DC}" type="slidenum">
              <a:rPr lang="it-IT" altLang="it-IT" sz="1200">
                <a:latin typeface="Calibri" panose="020F0502020204030204" pitchFamily="34" charset="0"/>
                <a:ea typeface="ＭＳ Ｐゴシック" panose="020B0600070205080204" pitchFamily="34" charset="-128"/>
              </a:rPr>
              <a:pPr eaLnBrk="1" hangingPunct="1"/>
              <a:t>18</a:t>
            </a:fld>
            <a:endParaRPr lang="it-IT" altLang="it-IT" sz="1200">
              <a:latin typeface="Calibri" panose="020F0502020204030204" pitchFamily="34" charset="0"/>
              <a:ea typeface="ＭＳ Ｐゴシック" panose="020B0600070205080204" pitchFamily="34" charset="-128"/>
            </a:endParaRPr>
          </a:p>
        </p:txBody>
      </p:sp>
      <p:sp>
        <p:nvSpPr>
          <p:cNvPr id="33795" name="Rectangle 2">
            <a:extLst>
              <a:ext uri="{FF2B5EF4-FFF2-40B4-BE49-F238E27FC236}">
                <a16:creationId xmlns:a16="http://schemas.microsoft.com/office/drawing/2014/main" id="{BE4FFE5C-EA79-8E49-A675-A151C0C468A2}"/>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23180F81-F905-6443-8D75-0ED0B6D4A5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88119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BA94F51-D63B-1E48-9916-9AA091A9AF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3BA8E219-1E91-DB46-9B93-44CC285D1640}" type="slidenum">
              <a:rPr lang="it-IT" altLang="it-IT" sz="1200">
                <a:latin typeface="Calibri" panose="020F0502020204030204" pitchFamily="34" charset="0"/>
                <a:ea typeface="ＭＳ Ｐゴシック" panose="020B0600070205080204" pitchFamily="34" charset="-128"/>
              </a:rPr>
              <a:pPr eaLnBrk="1" hangingPunct="1"/>
              <a:t>19</a:t>
            </a:fld>
            <a:endParaRPr lang="it-IT" altLang="it-IT" sz="1200">
              <a:latin typeface="Calibri" panose="020F0502020204030204" pitchFamily="34" charset="0"/>
              <a:ea typeface="ＭＳ Ｐゴシック" panose="020B0600070205080204" pitchFamily="34" charset="-128"/>
            </a:endParaRPr>
          </a:p>
        </p:txBody>
      </p:sp>
      <p:sp>
        <p:nvSpPr>
          <p:cNvPr id="36867" name="Rectangle 2">
            <a:extLst>
              <a:ext uri="{FF2B5EF4-FFF2-40B4-BE49-F238E27FC236}">
                <a16:creationId xmlns:a16="http://schemas.microsoft.com/office/drawing/2014/main" id="{3CE21C72-F167-3B4C-884A-85F3C07D7A28}"/>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01752BDE-2E51-8F4A-B2AA-C58A35A18A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674004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10ADB162-3874-5943-82F4-C808CF0131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29C06BEC-07FB-964E-8FBB-33440F54B473}" type="slidenum">
              <a:rPr lang="it-IT" altLang="it-IT" sz="1200">
                <a:latin typeface="Calibri" panose="020F0502020204030204" pitchFamily="34" charset="0"/>
                <a:ea typeface="ＭＳ Ｐゴシック" panose="020B0600070205080204" pitchFamily="34" charset="-128"/>
              </a:rPr>
              <a:pPr eaLnBrk="1" hangingPunct="1"/>
              <a:t>20</a:t>
            </a:fld>
            <a:endParaRPr lang="it-IT" altLang="it-IT" sz="1200">
              <a:latin typeface="Calibri" panose="020F0502020204030204" pitchFamily="34" charset="0"/>
              <a:ea typeface="ＭＳ Ｐゴシック" panose="020B0600070205080204" pitchFamily="34" charset="-128"/>
            </a:endParaRPr>
          </a:p>
        </p:txBody>
      </p:sp>
      <p:sp>
        <p:nvSpPr>
          <p:cNvPr id="38915" name="Rectangle 2">
            <a:extLst>
              <a:ext uri="{FF2B5EF4-FFF2-40B4-BE49-F238E27FC236}">
                <a16:creationId xmlns:a16="http://schemas.microsoft.com/office/drawing/2014/main" id="{06D58E26-0ADE-714C-8A16-10B0C11854C7}"/>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9F007E43-9DE4-BE4A-8E5D-F15256577F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801235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6512A24B-AEFF-CC4C-B8A2-BD34C84F37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Rectangle 3">
            <a:extLst>
              <a:ext uri="{FF2B5EF4-FFF2-40B4-BE49-F238E27FC236}">
                <a16:creationId xmlns:a16="http://schemas.microsoft.com/office/drawing/2014/main" id="{30F5EE52-91EF-1C4B-B10E-CE00786D75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789A3FB1-679E-3C48-BBE0-4E128851B5A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BCE2EE9-938B-5545-A6B4-0631A3B3F4C2}" type="slidenum">
              <a:rPr lang="it-IT" altLang="it-IT" sz="1200">
                <a:latin typeface="Tahoma" panose="020B0604030504040204" pitchFamily="34" charset="0"/>
              </a:rPr>
              <a:pPr algn="r" eaLnBrk="1" hangingPunct="1"/>
              <a:t>3</a:t>
            </a:fld>
            <a:endParaRPr lang="it-IT" altLang="it-IT" sz="1200">
              <a:latin typeface="Tahoma" panose="020B0604030504040204" pitchFamily="34" charset="0"/>
            </a:endParaRPr>
          </a:p>
        </p:txBody>
      </p:sp>
      <p:sp>
        <p:nvSpPr>
          <p:cNvPr id="78850" name="Rectangle 2">
            <a:extLst>
              <a:ext uri="{FF2B5EF4-FFF2-40B4-BE49-F238E27FC236}">
                <a16:creationId xmlns:a16="http://schemas.microsoft.com/office/drawing/2014/main" id="{8F2CC56E-67F2-F24E-8CA7-BE0F6938634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8851" name="Rectangle 3">
            <a:extLst>
              <a:ext uri="{FF2B5EF4-FFF2-40B4-BE49-F238E27FC236}">
                <a16:creationId xmlns:a16="http://schemas.microsoft.com/office/drawing/2014/main" id="{D9DA6E3A-8622-2244-A46E-4B914A8D4D27}"/>
              </a:ext>
            </a:extLst>
          </p:cNvPr>
          <p:cNvSpPr>
            <a:spLocks noGrp="1" noChangeArrowheads="1"/>
          </p:cNvSpPr>
          <p:nvPr>
            <p:ph type="body" idx="1"/>
          </p:nvPr>
        </p:nvSpPr>
        <p:spPr bwMode="auto">
          <a:xfrm>
            <a:off x="914400" y="4343400"/>
            <a:ext cx="50292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egnaposto immagine diapositiva 1">
            <a:extLst>
              <a:ext uri="{FF2B5EF4-FFF2-40B4-BE49-F238E27FC236}">
                <a16:creationId xmlns:a16="http://schemas.microsoft.com/office/drawing/2014/main" id="{7924B8D1-0CFD-D843-A42A-D7FD4510DA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Segnaposto note 2">
            <a:extLst>
              <a:ext uri="{FF2B5EF4-FFF2-40B4-BE49-F238E27FC236}">
                <a16:creationId xmlns:a16="http://schemas.microsoft.com/office/drawing/2014/main" id="{33D611B3-34A3-C243-871E-BEC20AE4C0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79D99BB4-3250-E244-A861-3B2AD3AF76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Rectangle 3">
            <a:extLst>
              <a:ext uri="{FF2B5EF4-FFF2-40B4-BE49-F238E27FC236}">
                <a16:creationId xmlns:a16="http://schemas.microsoft.com/office/drawing/2014/main" id="{0E61A746-95EB-2945-B2CA-3470B24105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F0CFA0DC-2B88-A645-A13E-263859443C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D2926F8-46C6-C44C-9277-D45DBEEB3E51}" type="slidenum">
              <a:rPr lang="it-IT" altLang="it-IT"/>
              <a:pPr>
                <a:spcBef>
                  <a:spcPct val="0"/>
                </a:spcBef>
              </a:pPr>
              <a:t>6</a:t>
            </a:fld>
            <a:endParaRPr lang="it-IT" altLang="it-IT"/>
          </a:p>
        </p:txBody>
      </p:sp>
      <p:sp>
        <p:nvSpPr>
          <p:cNvPr id="24578" name="Rectangle 2">
            <a:extLst>
              <a:ext uri="{FF2B5EF4-FFF2-40B4-BE49-F238E27FC236}">
                <a16:creationId xmlns:a16="http://schemas.microsoft.com/office/drawing/2014/main" id="{0A10D695-0CA4-D649-B94E-84B6D0F139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015F8D15-29D3-4A44-B5CF-A2053DDE3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7C564C71-3989-6E4A-AB81-4DBB8B1C7E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Rectangle 3">
            <a:extLst>
              <a:ext uri="{FF2B5EF4-FFF2-40B4-BE49-F238E27FC236}">
                <a16:creationId xmlns:a16="http://schemas.microsoft.com/office/drawing/2014/main" id="{419E7A10-719D-334A-9E4C-291F719271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2226" name="Segnaposto note 2"/>
          <p:cNvSpPr>
            <a:spLocks noGrp="1"/>
          </p:cNvSpPr>
          <p:nvPr>
            <p:ph type="body" idx="1"/>
          </p:nvPr>
        </p:nvSpPr>
        <p:spPr bwMode="auto">
          <a:noFill/>
        </p:spPr>
        <p:txBody>
          <a:bodyPr/>
          <a:lstStyle/>
          <a:p>
            <a:pPr eaLnBrk="1" hangingPunct="1">
              <a:spcBef>
                <a:spcPct val="0"/>
              </a:spcBef>
            </a:pPr>
            <a:endParaRPr lang="it-IT"/>
          </a:p>
        </p:txBody>
      </p:sp>
      <p:sp>
        <p:nvSpPr>
          <p:cNvPr id="52227" name="Segnaposto numero diapositiva 3"/>
          <p:cNvSpPr>
            <a:spLocks noGrp="1"/>
          </p:cNvSpPr>
          <p:nvPr>
            <p:ph type="sldNum" sz="quarter" idx="5"/>
          </p:nvPr>
        </p:nvSpPr>
        <p:spPr bwMode="auto">
          <a:noFill/>
          <a:ln>
            <a:miter lim="800000"/>
            <a:headEnd/>
            <a:tailEnd/>
          </a:ln>
        </p:spPr>
        <p:txBody>
          <a:bodyPr/>
          <a:lstStyle/>
          <a:p>
            <a:fld id="{5BDB79E0-0277-D94C-BC2C-3570F3BA64F0}" type="slidenum">
              <a:rPr lang="it-IT"/>
              <a:pPr/>
              <a:t>8</a:t>
            </a:fld>
            <a:endParaRPr lang="it-IT"/>
          </a:p>
        </p:txBody>
      </p:sp>
    </p:spTree>
    <p:extLst>
      <p:ext uri="{BB962C8B-B14F-4D97-AF65-F5344CB8AC3E}">
        <p14:creationId xmlns:p14="http://schemas.microsoft.com/office/powerpoint/2010/main" val="244057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B6E9DF8-738D-F449-A684-763470A4A7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44D72A44-4888-4E45-9E62-B70358B7AE80}" type="slidenum">
              <a:rPr lang="it-IT" altLang="it-IT" sz="1200">
                <a:latin typeface="Calibri" panose="020F0502020204030204" pitchFamily="34" charset="0"/>
                <a:ea typeface="ＭＳ Ｐゴシック" panose="020B0600070205080204" pitchFamily="34" charset="-128"/>
              </a:rPr>
              <a:pPr eaLnBrk="1" hangingPunct="1"/>
              <a:t>10</a:t>
            </a:fld>
            <a:endParaRPr lang="it-IT" altLang="it-IT" sz="1200">
              <a:latin typeface="Calibri" panose="020F0502020204030204" pitchFamily="34" charset="0"/>
              <a:ea typeface="ＭＳ Ｐゴシック" panose="020B0600070205080204" pitchFamily="34" charset="-128"/>
            </a:endParaRPr>
          </a:p>
        </p:txBody>
      </p:sp>
      <p:sp>
        <p:nvSpPr>
          <p:cNvPr id="18435" name="Rectangle 2">
            <a:extLst>
              <a:ext uri="{FF2B5EF4-FFF2-40B4-BE49-F238E27FC236}">
                <a16:creationId xmlns:a16="http://schemas.microsoft.com/office/drawing/2014/main" id="{A8DFD82D-79ED-6940-B3B1-DA75CA1C66D2}"/>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FCCC855A-A784-A04D-A2FD-B5F743B506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Tahoma" panose="020B0604030504040204" pitchFamily="34"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538436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numero diapositiva 22">
            <a:extLst>
              <a:ext uri="{FF2B5EF4-FFF2-40B4-BE49-F238E27FC236}">
                <a16:creationId xmlns:a16="http://schemas.microsoft.com/office/drawing/2014/main" id="{92DBAD65-2F29-844C-B99D-C2CD2B807E4B}"/>
              </a:ext>
            </a:extLst>
          </p:cNvPr>
          <p:cNvSpPr>
            <a:spLocks noGrp="1"/>
          </p:cNvSpPr>
          <p:nvPr>
            <p:ph type="sldNum" sz="quarter" idx="10"/>
          </p:nvPr>
        </p:nvSpPr>
        <p:spPr/>
        <p:txBody>
          <a:bodyPr/>
          <a:lstStyle>
            <a:lvl1pPr>
              <a:defRPr/>
            </a:lvl1pPr>
          </a:lstStyle>
          <a:p>
            <a:pPr>
              <a:defRPr/>
            </a:pPr>
            <a:fld id="{322C6B39-9C1A-3640-8801-D03DEC1B402D}" type="slidenum">
              <a:rPr lang="it-IT" altLang="it-IT"/>
              <a:pPr>
                <a:defRPr/>
              </a:pPr>
              <a:t>‹N›</a:t>
            </a:fld>
            <a:endParaRPr lang="it-IT" altLang="it-IT"/>
          </a:p>
        </p:txBody>
      </p:sp>
      <p:sp>
        <p:nvSpPr>
          <p:cNvPr id="4" name="Segnaposto piè di pagina 2">
            <a:extLst>
              <a:ext uri="{FF2B5EF4-FFF2-40B4-BE49-F238E27FC236}">
                <a16:creationId xmlns:a16="http://schemas.microsoft.com/office/drawing/2014/main" id="{9854DE4B-0574-E94E-A425-BEAE229460B0}"/>
              </a:ext>
            </a:extLst>
          </p:cNvPr>
          <p:cNvSpPr>
            <a:spLocks noGrp="1"/>
          </p:cNvSpPr>
          <p:nvPr>
            <p:ph type="ftr" sz="quarter" idx="11"/>
          </p:nvPr>
        </p:nvSpPr>
        <p:spPr/>
        <p:txBody>
          <a:bodyPr/>
          <a:lstStyle>
            <a:lvl1pPr>
              <a:defRPr/>
            </a:lvl1pPr>
          </a:lstStyle>
          <a:p>
            <a:pPr>
              <a:defRPr/>
            </a:pPr>
            <a:r>
              <a:rPr lang="it-IT" altLang="it-IT"/>
              <a:t>CRIBA FVG </a:t>
            </a:r>
          </a:p>
        </p:txBody>
      </p:sp>
      <p:sp>
        <p:nvSpPr>
          <p:cNvPr id="5" name="Segnaposto data 13">
            <a:extLst>
              <a:ext uri="{FF2B5EF4-FFF2-40B4-BE49-F238E27FC236}">
                <a16:creationId xmlns:a16="http://schemas.microsoft.com/office/drawing/2014/main" id="{AA52F2B4-A91C-0B4B-87D8-06D8A041DEEF}"/>
              </a:ext>
            </a:extLst>
          </p:cNvPr>
          <p:cNvSpPr>
            <a:spLocks noGrp="1"/>
          </p:cNvSpPr>
          <p:nvPr>
            <p:ph type="dt" sz="half" idx="12"/>
          </p:nvPr>
        </p:nvSpPr>
        <p:spPr/>
        <p:txBody>
          <a:bodyPr/>
          <a:lstStyle>
            <a:lvl1pPr>
              <a:defRPr/>
            </a:lvl1pPr>
          </a:lstStyle>
          <a:p>
            <a:pPr>
              <a:defRPr/>
            </a:pPr>
            <a:r>
              <a:rPr lang="it-IT" altLang="it-IT"/>
              <a:t>CRIBA FVG - Udine, 19 dicembre 2018</a:t>
            </a:r>
          </a:p>
        </p:txBody>
      </p:sp>
    </p:spTree>
    <p:extLst>
      <p:ext uri="{BB962C8B-B14F-4D97-AF65-F5344CB8AC3E}">
        <p14:creationId xmlns:p14="http://schemas.microsoft.com/office/powerpoint/2010/main" val="410218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742950" y="179388"/>
            <a:ext cx="8420100" cy="1143000"/>
          </a:xfrm>
        </p:spPr>
        <p:txBody>
          <a:bodyPr/>
          <a:lstStyle/>
          <a:p>
            <a:r>
              <a:rPr lang="it-IT"/>
              <a:t>Fare clic per modificare stile</a:t>
            </a:r>
          </a:p>
        </p:txBody>
      </p:sp>
      <p:sp>
        <p:nvSpPr>
          <p:cNvPr id="3" name="Segnaposto testo 2"/>
          <p:cNvSpPr>
            <a:spLocks noGrp="1"/>
          </p:cNvSpPr>
          <p:nvPr>
            <p:ph type="body" sz="half" idx="1"/>
          </p:nvPr>
        </p:nvSpPr>
        <p:spPr>
          <a:xfrm>
            <a:off x="742950" y="1981200"/>
            <a:ext cx="41275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5035550" y="1981200"/>
            <a:ext cx="41275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5035550" y="4114800"/>
            <a:ext cx="41275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2">
            <a:extLst>
              <a:ext uri="{FF2B5EF4-FFF2-40B4-BE49-F238E27FC236}">
                <a16:creationId xmlns:a16="http://schemas.microsoft.com/office/drawing/2014/main" id="{4CB5B6ED-74F1-A242-956C-13E101301CF8}"/>
              </a:ext>
            </a:extLst>
          </p:cNvPr>
          <p:cNvSpPr>
            <a:spLocks noGrp="1"/>
          </p:cNvSpPr>
          <p:nvPr>
            <p:ph type="ftr" sz="quarter" idx="10"/>
          </p:nvPr>
        </p:nvSpPr>
        <p:spPr/>
        <p:txBody>
          <a:bodyPr/>
          <a:lstStyle>
            <a:lvl1pPr>
              <a:defRPr/>
            </a:lvl1pPr>
          </a:lstStyle>
          <a:p>
            <a:pPr>
              <a:defRPr/>
            </a:pPr>
            <a:r>
              <a:rPr lang="it-IT" altLang="it-IT"/>
              <a:t>CRIBA FVG </a:t>
            </a:r>
          </a:p>
        </p:txBody>
      </p:sp>
      <p:sp>
        <p:nvSpPr>
          <p:cNvPr id="7" name="Segnaposto data 13">
            <a:extLst>
              <a:ext uri="{FF2B5EF4-FFF2-40B4-BE49-F238E27FC236}">
                <a16:creationId xmlns:a16="http://schemas.microsoft.com/office/drawing/2014/main" id="{29E351AF-8ED9-1846-BB4B-6E2AA296FE0C}"/>
              </a:ext>
            </a:extLst>
          </p:cNvPr>
          <p:cNvSpPr>
            <a:spLocks noGrp="1"/>
          </p:cNvSpPr>
          <p:nvPr>
            <p:ph type="dt" sz="half" idx="11"/>
          </p:nvPr>
        </p:nvSpPr>
        <p:spPr/>
        <p:txBody>
          <a:bodyPr/>
          <a:lstStyle>
            <a:lvl1pPr>
              <a:defRPr/>
            </a:lvl1pPr>
          </a:lstStyle>
          <a:p>
            <a:pPr>
              <a:defRPr/>
            </a:pPr>
            <a:r>
              <a:rPr lang="it-IT" altLang="it-IT"/>
              <a:t>CRIBA FVG - Udine, 19 dicembre 2018</a:t>
            </a:r>
          </a:p>
        </p:txBody>
      </p:sp>
      <p:sp>
        <p:nvSpPr>
          <p:cNvPr id="8" name="Segnaposto numero diapositiva 22">
            <a:extLst>
              <a:ext uri="{FF2B5EF4-FFF2-40B4-BE49-F238E27FC236}">
                <a16:creationId xmlns:a16="http://schemas.microsoft.com/office/drawing/2014/main" id="{2BFF85A8-D11F-3842-AA70-21086027984C}"/>
              </a:ext>
            </a:extLst>
          </p:cNvPr>
          <p:cNvSpPr>
            <a:spLocks noGrp="1"/>
          </p:cNvSpPr>
          <p:nvPr>
            <p:ph type="sldNum" sz="quarter" idx="12"/>
          </p:nvPr>
        </p:nvSpPr>
        <p:spPr>
          <a:xfrm>
            <a:off x="4705350" y="6350000"/>
            <a:ext cx="495300" cy="441325"/>
          </a:xfrm>
        </p:spPr>
        <p:txBody>
          <a:bodyPr/>
          <a:lstStyle>
            <a:lvl1pPr>
              <a:defRPr smtClean="0"/>
            </a:lvl1pPr>
          </a:lstStyle>
          <a:p>
            <a:pPr>
              <a:defRPr/>
            </a:pPr>
            <a:fld id="{BFD3210A-D3A0-164F-8F0B-B8B857C53A05}" type="slidenum">
              <a:rPr lang="it-IT" altLang="it-IT"/>
              <a:pPr>
                <a:defRPr/>
              </a:pPr>
              <a:t>‹N›</a:t>
            </a:fld>
            <a:endParaRPr lang="it-IT" altLang="it-IT"/>
          </a:p>
        </p:txBody>
      </p:sp>
    </p:spTree>
    <p:extLst>
      <p:ext uri="{BB962C8B-B14F-4D97-AF65-F5344CB8AC3E}">
        <p14:creationId xmlns:p14="http://schemas.microsoft.com/office/powerpoint/2010/main" val="283929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742950" y="179388"/>
            <a:ext cx="8420100" cy="1143000"/>
          </a:xfrm>
        </p:spPr>
        <p:txBody>
          <a:bodyPr/>
          <a:lstStyle/>
          <a:p>
            <a:r>
              <a:rPr lang="it-IT"/>
              <a:t>Fare clic per modificare stile</a:t>
            </a:r>
          </a:p>
        </p:txBody>
      </p:sp>
      <p:sp>
        <p:nvSpPr>
          <p:cNvPr id="3" name="Segnaposto contenuto 2"/>
          <p:cNvSpPr>
            <a:spLocks noGrp="1"/>
          </p:cNvSpPr>
          <p:nvPr>
            <p:ph sz="quarter" idx="1"/>
          </p:nvPr>
        </p:nvSpPr>
        <p:spPr>
          <a:xfrm>
            <a:off x="742950" y="1981200"/>
            <a:ext cx="41275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5035550" y="1981200"/>
            <a:ext cx="41275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742950" y="4114800"/>
            <a:ext cx="41275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5035550" y="4114800"/>
            <a:ext cx="4127500" cy="1981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numero diapositiva 22">
            <a:extLst>
              <a:ext uri="{FF2B5EF4-FFF2-40B4-BE49-F238E27FC236}">
                <a16:creationId xmlns:a16="http://schemas.microsoft.com/office/drawing/2014/main" id="{9B4B0432-F5EE-8C43-A940-80E9A558AD18}"/>
              </a:ext>
            </a:extLst>
          </p:cNvPr>
          <p:cNvSpPr>
            <a:spLocks noGrp="1"/>
          </p:cNvSpPr>
          <p:nvPr>
            <p:ph type="sldNum" sz="quarter" idx="10"/>
          </p:nvPr>
        </p:nvSpPr>
        <p:spPr/>
        <p:txBody>
          <a:bodyPr/>
          <a:lstStyle>
            <a:lvl1pPr>
              <a:defRPr/>
            </a:lvl1pPr>
          </a:lstStyle>
          <a:p>
            <a:pPr>
              <a:defRPr/>
            </a:pPr>
            <a:fld id="{17F34D78-B698-F943-B6A3-5C8FDF1B1548}" type="slidenum">
              <a:rPr lang="it-IT" altLang="it-IT"/>
              <a:pPr>
                <a:defRPr/>
              </a:pPr>
              <a:t>‹N›</a:t>
            </a:fld>
            <a:endParaRPr lang="it-IT" altLang="it-IT"/>
          </a:p>
        </p:txBody>
      </p:sp>
      <p:sp>
        <p:nvSpPr>
          <p:cNvPr id="8" name="Segnaposto piè di pagina 2">
            <a:extLst>
              <a:ext uri="{FF2B5EF4-FFF2-40B4-BE49-F238E27FC236}">
                <a16:creationId xmlns:a16="http://schemas.microsoft.com/office/drawing/2014/main" id="{CCA3B3D2-0A38-9E4F-91FD-C223AFD5350D}"/>
              </a:ext>
            </a:extLst>
          </p:cNvPr>
          <p:cNvSpPr>
            <a:spLocks noGrp="1"/>
          </p:cNvSpPr>
          <p:nvPr>
            <p:ph type="ftr" sz="quarter" idx="11"/>
          </p:nvPr>
        </p:nvSpPr>
        <p:spPr/>
        <p:txBody>
          <a:bodyPr/>
          <a:lstStyle>
            <a:lvl1pPr>
              <a:defRPr/>
            </a:lvl1pPr>
          </a:lstStyle>
          <a:p>
            <a:pPr>
              <a:defRPr/>
            </a:pPr>
            <a:r>
              <a:rPr lang="it-IT" altLang="it-IT"/>
              <a:t>CRIBA FVG </a:t>
            </a:r>
          </a:p>
        </p:txBody>
      </p:sp>
      <p:sp>
        <p:nvSpPr>
          <p:cNvPr id="9" name="Segnaposto data 13">
            <a:extLst>
              <a:ext uri="{FF2B5EF4-FFF2-40B4-BE49-F238E27FC236}">
                <a16:creationId xmlns:a16="http://schemas.microsoft.com/office/drawing/2014/main" id="{D802C84D-EA11-BF4C-9695-A9862EF3B5A3}"/>
              </a:ext>
            </a:extLst>
          </p:cNvPr>
          <p:cNvSpPr>
            <a:spLocks noGrp="1"/>
          </p:cNvSpPr>
          <p:nvPr>
            <p:ph type="dt" sz="half" idx="12"/>
          </p:nvPr>
        </p:nvSpPr>
        <p:spPr/>
        <p:txBody>
          <a:bodyPr/>
          <a:lstStyle>
            <a:lvl1pPr>
              <a:defRPr/>
            </a:lvl1pPr>
          </a:lstStyle>
          <a:p>
            <a:pPr>
              <a:defRPr/>
            </a:pPr>
            <a:r>
              <a:rPr lang="it-IT" altLang="it-IT"/>
              <a:t>CRIBA FVG - Udine, 19 dicembre 2018</a:t>
            </a:r>
          </a:p>
        </p:txBody>
      </p:sp>
    </p:spTree>
    <p:extLst>
      <p:ext uri="{BB962C8B-B14F-4D97-AF65-F5344CB8AC3E}">
        <p14:creationId xmlns:p14="http://schemas.microsoft.com/office/powerpoint/2010/main" val="1974784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742950" y="179388"/>
            <a:ext cx="8420100" cy="1143000"/>
          </a:xfrm>
        </p:spPr>
        <p:txBody>
          <a:bodyPr/>
          <a:lstStyle/>
          <a:p>
            <a:r>
              <a:rPr lang="it-IT"/>
              <a:t>Fare clic per modificare stile</a:t>
            </a:r>
          </a:p>
        </p:txBody>
      </p:sp>
      <p:sp>
        <p:nvSpPr>
          <p:cNvPr id="3" name="Segnaposto grafico 2"/>
          <p:cNvSpPr>
            <a:spLocks noGrp="1"/>
          </p:cNvSpPr>
          <p:nvPr>
            <p:ph type="chart" idx="1"/>
          </p:nvPr>
        </p:nvSpPr>
        <p:spPr>
          <a:xfrm>
            <a:off x="742950" y="1981200"/>
            <a:ext cx="8420100" cy="4114800"/>
          </a:xfrm>
        </p:spPr>
        <p:txBody>
          <a:bodyPr/>
          <a:lstStyle/>
          <a:p>
            <a:pPr lvl="0"/>
            <a:endParaRPr lang="it-IT" noProof="0"/>
          </a:p>
        </p:txBody>
      </p:sp>
      <p:sp>
        <p:nvSpPr>
          <p:cNvPr id="4" name="Segnaposto piè di pagina 3">
            <a:extLst>
              <a:ext uri="{FF2B5EF4-FFF2-40B4-BE49-F238E27FC236}">
                <a16:creationId xmlns:a16="http://schemas.microsoft.com/office/drawing/2014/main" id="{81BA21A4-20A7-374D-B313-048771899F77}"/>
              </a:ext>
            </a:extLst>
          </p:cNvPr>
          <p:cNvSpPr>
            <a:spLocks noGrp="1"/>
          </p:cNvSpPr>
          <p:nvPr>
            <p:ph type="ftr" sz="quarter" idx="10"/>
          </p:nvPr>
        </p:nvSpPr>
        <p:spPr>
          <a:xfrm>
            <a:off x="0" y="6572250"/>
            <a:ext cx="8478838" cy="285750"/>
          </a:xfrm>
        </p:spPr>
        <p:txBody>
          <a:bodyPr/>
          <a:lstStyle>
            <a:lvl1pPr>
              <a:defRPr/>
            </a:lvl1pPr>
          </a:lstStyle>
          <a:p>
            <a:pPr>
              <a:defRPr/>
            </a:pPr>
            <a:r>
              <a:rPr lang="it-IT" altLang="it-IT"/>
              <a:t>CRIBA FVG </a:t>
            </a:r>
          </a:p>
        </p:txBody>
      </p:sp>
      <p:sp>
        <p:nvSpPr>
          <p:cNvPr id="5" name="Segnaposto numero diapositiva 4">
            <a:extLst>
              <a:ext uri="{FF2B5EF4-FFF2-40B4-BE49-F238E27FC236}">
                <a16:creationId xmlns:a16="http://schemas.microsoft.com/office/drawing/2014/main" id="{CA43173A-D85E-ED4C-8253-3A6FEA30B239}"/>
              </a:ext>
            </a:extLst>
          </p:cNvPr>
          <p:cNvSpPr>
            <a:spLocks noGrp="1"/>
          </p:cNvSpPr>
          <p:nvPr>
            <p:ph type="sldNum" sz="quarter" idx="11"/>
          </p:nvPr>
        </p:nvSpPr>
        <p:spPr>
          <a:xfrm>
            <a:off x="9164638" y="6524625"/>
            <a:ext cx="741362" cy="331788"/>
          </a:xfrm>
        </p:spPr>
        <p:txBody>
          <a:bodyPr/>
          <a:lstStyle>
            <a:lvl1pPr>
              <a:defRPr smtClean="0"/>
            </a:lvl1pPr>
          </a:lstStyle>
          <a:p>
            <a:pPr>
              <a:defRPr/>
            </a:pPr>
            <a:fld id="{504F677A-D708-F443-82D0-019F9191ED72}" type="slidenum">
              <a:rPr lang="it-IT" altLang="it-IT"/>
              <a:pPr>
                <a:defRPr/>
              </a:pPr>
              <a:t>‹N›</a:t>
            </a:fld>
            <a:endParaRPr lang="it-IT" altLang="it-IT"/>
          </a:p>
        </p:txBody>
      </p:sp>
    </p:spTree>
    <p:extLst>
      <p:ext uri="{BB962C8B-B14F-4D97-AF65-F5344CB8AC3E}">
        <p14:creationId xmlns:p14="http://schemas.microsoft.com/office/powerpoint/2010/main" val="84627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Segnaposto numero diapositiva 22">
            <a:extLst>
              <a:ext uri="{FF2B5EF4-FFF2-40B4-BE49-F238E27FC236}">
                <a16:creationId xmlns:a16="http://schemas.microsoft.com/office/drawing/2014/main" id="{40157565-520B-7D44-B572-C7B6F01E0B9F}"/>
              </a:ext>
            </a:extLst>
          </p:cNvPr>
          <p:cNvSpPr txBox="1">
            <a:spLocks/>
          </p:cNvSpPr>
          <p:nvPr userDrawn="1"/>
        </p:nvSpPr>
        <p:spPr>
          <a:xfrm>
            <a:off x="4705350" y="6342063"/>
            <a:ext cx="495300" cy="441325"/>
          </a:xfrm>
          <a:prstGeom prst="rect">
            <a:avLst/>
          </a:prstGeom>
        </p:spPr>
        <p:txBody>
          <a:bodyPr lIns="45720" rIns="45720" anchor="ctr">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fld id="{5C15E097-2522-9A45-93AC-7477315EE985}" type="slidenum">
              <a:rPr lang="it-IT" altLang="it-IT" sz="1200" smtClean="0">
                <a:solidFill>
                  <a:srgbClr val="000000"/>
                </a:solidFill>
                <a:latin typeface="Georgia" panose="02040502050405020303" pitchFamily="18" charset="0"/>
              </a:rPr>
              <a:pPr algn="ctr" eaLnBrk="1" hangingPunct="1">
                <a:defRPr/>
              </a:pPr>
              <a:t>‹N›</a:t>
            </a:fld>
            <a:endParaRPr lang="it-IT" altLang="it-IT" sz="1200">
              <a:solidFill>
                <a:srgbClr val="000000"/>
              </a:solidFill>
              <a:latin typeface="Georgia" panose="02040502050405020303" pitchFamily="18" charset="0"/>
            </a:endParaRPr>
          </a:p>
        </p:txBody>
      </p:sp>
      <p:sp>
        <p:nvSpPr>
          <p:cNvPr id="2" name="Titolo 1"/>
          <p:cNvSpPr>
            <a:spLocks noGrp="1"/>
          </p:cNvSpPr>
          <p:nvPr>
            <p:ph type="title"/>
          </p:nvPr>
        </p:nvSpPr>
        <p:spPr/>
        <p:txBody>
          <a:bodyPr/>
          <a:lstStyle>
            <a:lvl1pPr>
              <a:defRPr>
                <a:solidFill>
                  <a:schemeClr val="accent3">
                    <a:shade val="75000"/>
                  </a:schemeClr>
                </a:solidFill>
              </a:defRPr>
            </a:lvl1pPr>
          </a:lstStyle>
          <a:p>
            <a:r>
              <a:rPr lang="it-IT"/>
              <a:t>Fare clic per modificare stile</a:t>
            </a:r>
            <a:endParaRPr lang="en-US"/>
          </a:p>
        </p:txBody>
      </p:sp>
      <p:sp>
        <p:nvSpPr>
          <p:cNvPr id="8" name="Segnaposto contenuto 7"/>
          <p:cNvSpPr>
            <a:spLocks noGrp="1"/>
          </p:cNvSpPr>
          <p:nvPr>
            <p:ph sz="quarter" idx="1"/>
          </p:nvPr>
        </p:nvSpPr>
        <p:spPr>
          <a:xfrm>
            <a:off x="326898" y="1527048"/>
            <a:ext cx="9212580" cy="4572000"/>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Segnaposto piè di pagina 2">
            <a:extLst>
              <a:ext uri="{FF2B5EF4-FFF2-40B4-BE49-F238E27FC236}">
                <a16:creationId xmlns:a16="http://schemas.microsoft.com/office/drawing/2014/main" id="{E6C9064A-EE8D-6943-B50A-209763FEF227}"/>
              </a:ext>
            </a:extLst>
          </p:cNvPr>
          <p:cNvSpPr>
            <a:spLocks noGrp="1"/>
          </p:cNvSpPr>
          <p:nvPr>
            <p:ph type="ftr" sz="quarter" idx="10"/>
          </p:nvPr>
        </p:nvSpPr>
        <p:spPr/>
        <p:txBody>
          <a:bodyPr/>
          <a:lstStyle>
            <a:lvl1pPr>
              <a:defRPr/>
            </a:lvl1pPr>
          </a:lstStyle>
          <a:p>
            <a:pPr>
              <a:defRPr/>
            </a:pPr>
            <a:r>
              <a:rPr lang="it-IT" altLang="it-IT"/>
              <a:t>CRIBA FVG </a:t>
            </a:r>
          </a:p>
        </p:txBody>
      </p:sp>
      <p:sp>
        <p:nvSpPr>
          <p:cNvPr id="6" name="Segnaposto data 13">
            <a:extLst>
              <a:ext uri="{FF2B5EF4-FFF2-40B4-BE49-F238E27FC236}">
                <a16:creationId xmlns:a16="http://schemas.microsoft.com/office/drawing/2014/main" id="{D8E752D6-036B-1345-AA7B-5445E110B38C}"/>
              </a:ext>
            </a:extLst>
          </p:cNvPr>
          <p:cNvSpPr>
            <a:spLocks noGrp="1"/>
          </p:cNvSpPr>
          <p:nvPr>
            <p:ph type="dt" sz="half" idx="11"/>
          </p:nvPr>
        </p:nvSpPr>
        <p:spPr/>
        <p:txBody>
          <a:bodyPr/>
          <a:lstStyle>
            <a:lvl1pPr>
              <a:defRPr/>
            </a:lvl1pPr>
          </a:lstStyle>
          <a:p>
            <a:pPr>
              <a:defRPr/>
            </a:pPr>
            <a:r>
              <a:rPr lang="it-IT" altLang="it-IT"/>
              <a:t>CRIBA FVG - Udine, 19 dicembre 2018</a:t>
            </a:r>
          </a:p>
        </p:txBody>
      </p:sp>
    </p:spTree>
    <p:extLst>
      <p:ext uri="{BB962C8B-B14F-4D97-AF65-F5344CB8AC3E}">
        <p14:creationId xmlns:p14="http://schemas.microsoft.com/office/powerpoint/2010/main" val="4182798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5" name="Connettore 1 19">
            <a:extLst>
              <a:ext uri="{FF2B5EF4-FFF2-40B4-BE49-F238E27FC236}">
                <a16:creationId xmlns:a16="http://schemas.microsoft.com/office/drawing/2014/main" id="{4969B218-C161-504F-8E24-E9A8CB411484}"/>
              </a:ext>
            </a:extLst>
          </p:cNvPr>
          <p:cNvSpPr>
            <a:spLocks noChangeShapeType="1"/>
          </p:cNvSpPr>
          <p:nvPr/>
        </p:nvSpPr>
        <p:spPr bwMode="auto">
          <a:xfrm flipV="1">
            <a:off x="4943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 name="Titolo 1"/>
          <p:cNvSpPr>
            <a:spLocks noGrp="1"/>
          </p:cNvSpPr>
          <p:nvPr>
            <p:ph type="title"/>
          </p:nvPr>
        </p:nvSpPr>
        <p:spPr>
          <a:xfrm>
            <a:off x="326898" y="228600"/>
            <a:ext cx="9245600" cy="758952"/>
          </a:xfrm>
        </p:spPr>
        <p:txBody>
          <a:bodyPr/>
          <a:lstStyle/>
          <a:p>
            <a:r>
              <a:rPr lang="it-IT"/>
              <a:t>Fare clic per modificare stile</a:t>
            </a:r>
            <a:endParaRPr lang="en-US"/>
          </a:p>
        </p:txBody>
      </p:sp>
      <p:sp>
        <p:nvSpPr>
          <p:cNvPr id="10" name="Segnaposto contenuto 9"/>
          <p:cNvSpPr>
            <a:spLocks noGrp="1"/>
          </p:cNvSpPr>
          <p:nvPr>
            <p:ph sz="half" idx="1"/>
          </p:nvPr>
        </p:nvSpPr>
        <p:spPr>
          <a:xfrm>
            <a:off x="326898" y="1371600"/>
            <a:ext cx="4375150" cy="4681728"/>
          </a:xfrm>
        </p:spPr>
        <p:txBody>
          <a:bodyPr/>
          <a:lstStyle>
            <a:lvl1pPr>
              <a:defRPr sz="2500"/>
            </a:lvl1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contenuto 11"/>
          <p:cNvSpPr>
            <a:spLocks noGrp="1"/>
          </p:cNvSpPr>
          <p:nvPr>
            <p:ph sz="half" idx="2"/>
          </p:nvPr>
        </p:nvSpPr>
        <p:spPr>
          <a:xfrm>
            <a:off x="5200650" y="1371600"/>
            <a:ext cx="4375150" cy="4681728"/>
          </a:xfrm>
        </p:spPr>
        <p:txBody>
          <a:bodyPr/>
          <a:lstStyle>
            <a:lvl1pPr>
              <a:defRPr sz="2500"/>
            </a:lvl1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numero diapositiva 6">
            <a:extLst>
              <a:ext uri="{FF2B5EF4-FFF2-40B4-BE49-F238E27FC236}">
                <a16:creationId xmlns:a16="http://schemas.microsoft.com/office/drawing/2014/main" id="{6ABBBD68-DDA8-C843-A51B-4F98F7CED7B2}"/>
              </a:ext>
            </a:extLst>
          </p:cNvPr>
          <p:cNvSpPr>
            <a:spLocks noGrp="1"/>
          </p:cNvSpPr>
          <p:nvPr>
            <p:ph type="sldNum" sz="quarter" idx="10"/>
          </p:nvPr>
        </p:nvSpPr>
        <p:spPr/>
        <p:txBody>
          <a:bodyPr/>
          <a:lstStyle>
            <a:lvl1pPr>
              <a:defRPr smtClean="0"/>
            </a:lvl1pPr>
          </a:lstStyle>
          <a:p>
            <a:pPr>
              <a:defRPr/>
            </a:pPr>
            <a:fld id="{41B15596-62E8-5F4B-85C5-85FDB6B854F9}" type="slidenum">
              <a:rPr lang="it-IT" altLang="it-IT"/>
              <a:pPr>
                <a:defRPr/>
              </a:pPr>
              <a:t>‹N›</a:t>
            </a:fld>
            <a:endParaRPr lang="it-IT" altLang="it-IT"/>
          </a:p>
        </p:txBody>
      </p:sp>
      <p:sp>
        <p:nvSpPr>
          <p:cNvPr id="7" name="Segnaposto piè di pagina 2">
            <a:extLst>
              <a:ext uri="{FF2B5EF4-FFF2-40B4-BE49-F238E27FC236}">
                <a16:creationId xmlns:a16="http://schemas.microsoft.com/office/drawing/2014/main" id="{D35083B3-D23F-2548-9F48-93EEFEA882A6}"/>
              </a:ext>
            </a:extLst>
          </p:cNvPr>
          <p:cNvSpPr>
            <a:spLocks noGrp="1"/>
          </p:cNvSpPr>
          <p:nvPr>
            <p:ph type="ftr" sz="quarter" idx="11"/>
          </p:nvPr>
        </p:nvSpPr>
        <p:spPr/>
        <p:txBody>
          <a:bodyPr/>
          <a:lstStyle>
            <a:lvl1pPr>
              <a:defRPr/>
            </a:lvl1pPr>
          </a:lstStyle>
          <a:p>
            <a:pPr>
              <a:defRPr/>
            </a:pPr>
            <a:r>
              <a:rPr lang="it-IT" altLang="it-IT"/>
              <a:t>CRIBA FVG </a:t>
            </a:r>
          </a:p>
        </p:txBody>
      </p:sp>
      <p:sp>
        <p:nvSpPr>
          <p:cNvPr id="8" name="Segnaposto data 13">
            <a:extLst>
              <a:ext uri="{FF2B5EF4-FFF2-40B4-BE49-F238E27FC236}">
                <a16:creationId xmlns:a16="http://schemas.microsoft.com/office/drawing/2014/main" id="{21860E9F-BB8E-354D-B6AE-A29231734326}"/>
              </a:ext>
            </a:extLst>
          </p:cNvPr>
          <p:cNvSpPr>
            <a:spLocks noGrp="1"/>
          </p:cNvSpPr>
          <p:nvPr>
            <p:ph type="dt" sz="half" idx="12"/>
          </p:nvPr>
        </p:nvSpPr>
        <p:spPr/>
        <p:txBody>
          <a:bodyPr/>
          <a:lstStyle>
            <a:lvl1pPr>
              <a:defRPr/>
            </a:lvl1pPr>
          </a:lstStyle>
          <a:p>
            <a:pPr>
              <a:defRPr/>
            </a:pPr>
            <a:r>
              <a:rPr lang="it-IT" altLang="it-IT"/>
              <a:t>CRIBA FVG - Udine, 19 dicembre 2018</a:t>
            </a:r>
          </a:p>
        </p:txBody>
      </p:sp>
    </p:spTree>
    <p:extLst>
      <p:ext uri="{BB962C8B-B14F-4D97-AF65-F5344CB8AC3E}">
        <p14:creationId xmlns:p14="http://schemas.microsoft.com/office/powerpoint/2010/main" val="290952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Rettangolo 19">
            <a:extLst>
              <a:ext uri="{FF2B5EF4-FFF2-40B4-BE49-F238E27FC236}">
                <a16:creationId xmlns:a16="http://schemas.microsoft.com/office/drawing/2014/main" id="{2B27B270-1C2E-B443-8D69-EFC426DA690C}"/>
              </a:ext>
            </a:extLst>
          </p:cNvPr>
          <p:cNvSpPr>
            <a:spLocks noChangeArrowheads="1"/>
          </p:cNvSpPr>
          <p:nvPr/>
        </p:nvSpPr>
        <p:spPr bwMode="white">
          <a:xfrm>
            <a:off x="0" y="6705600"/>
            <a:ext cx="9906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3" name="Rettangolo 20">
            <a:extLst>
              <a:ext uri="{FF2B5EF4-FFF2-40B4-BE49-F238E27FC236}">
                <a16:creationId xmlns:a16="http://schemas.microsoft.com/office/drawing/2014/main" id="{BF660A31-16AD-474E-B4F2-6534DC9895DE}"/>
              </a:ext>
            </a:extLst>
          </p:cNvPr>
          <p:cNvSpPr>
            <a:spLocks noChangeArrowheads="1"/>
          </p:cNvSpPr>
          <p:nvPr/>
        </p:nvSpPr>
        <p:spPr bwMode="white">
          <a:xfrm>
            <a:off x="0" y="0"/>
            <a:ext cx="9906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4" name="Rettangolo 21">
            <a:extLst>
              <a:ext uri="{FF2B5EF4-FFF2-40B4-BE49-F238E27FC236}">
                <a16:creationId xmlns:a16="http://schemas.microsoft.com/office/drawing/2014/main" id="{297786E0-6C58-694A-8AC3-B21FCEDC4F4A}"/>
              </a:ext>
            </a:extLst>
          </p:cNvPr>
          <p:cNvSpPr>
            <a:spLocks noChangeArrowheads="1"/>
          </p:cNvSpPr>
          <p:nvPr/>
        </p:nvSpPr>
        <p:spPr bwMode="white">
          <a:xfrm>
            <a:off x="974090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5" name="Rettangolo 23">
            <a:extLst>
              <a:ext uri="{FF2B5EF4-FFF2-40B4-BE49-F238E27FC236}">
                <a16:creationId xmlns:a16="http://schemas.microsoft.com/office/drawing/2014/main" id="{73144C18-DB88-6D41-BF63-2781D3C32318}"/>
              </a:ext>
            </a:extLst>
          </p:cNvPr>
          <p:cNvSpPr>
            <a:spLocks noChangeArrowheads="1"/>
          </p:cNvSpPr>
          <p:nvPr/>
        </p:nvSpPr>
        <p:spPr bwMode="white">
          <a:xfrm>
            <a:off x="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6" name="Rettangolo 5">
            <a:extLst>
              <a:ext uri="{FF2B5EF4-FFF2-40B4-BE49-F238E27FC236}">
                <a16:creationId xmlns:a16="http://schemas.microsoft.com/office/drawing/2014/main" id="{E7336E18-A168-D84C-90FD-02F000E09B8C}"/>
              </a:ext>
            </a:extLst>
          </p:cNvPr>
          <p:cNvSpPr>
            <a:spLocks noChangeArrowheads="1"/>
          </p:cNvSpPr>
          <p:nvPr userDrawn="1"/>
        </p:nvSpPr>
        <p:spPr bwMode="auto">
          <a:xfrm>
            <a:off x="0" y="6557963"/>
            <a:ext cx="990600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7" name="Rettangolo 6">
            <a:extLst>
              <a:ext uri="{FF2B5EF4-FFF2-40B4-BE49-F238E27FC236}">
                <a16:creationId xmlns:a16="http://schemas.microsoft.com/office/drawing/2014/main" id="{F2057EE3-C684-B046-B1E0-4F007B0CDD92}"/>
              </a:ext>
            </a:extLst>
          </p:cNvPr>
          <p:cNvSpPr>
            <a:spLocks noChangeArrowheads="1"/>
          </p:cNvSpPr>
          <p:nvPr/>
        </p:nvSpPr>
        <p:spPr bwMode="auto">
          <a:xfrm>
            <a:off x="165100" y="158750"/>
            <a:ext cx="9569450" cy="639921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dirty="0">
              <a:latin typeface="+mn-lt"/>
              <a:ea typeface="+mn-ea"/>
            </a:endParaRPr>
          </a:p>
        </p:txBody>
      </p:sp>
      <p:sp>
        <p:nvSpPr>
          <p:cNvPr id="8" name="Ovale 7">
            <a:extLst>
              <a:ext uri="{FF2B5EF4-FFF2-40B4-BE49-F238E27FC236}">
                <a16:creationId xmlns:a16="http://schemas.microsoft.com/office/drawing/2014/main" id="{379641DA-F05D-074C-B0A9-2434F5872A6D}"/>
              </a:ext>
            </a:extLst>
          </p:cNvPr>
          <p:cNvSpPr/>
          <p:nvPr userDrawn="1"/>
        </p:nvSpPr>
        <p:spPr>
          <a:xfrm>
            <a:off x="4725988" y="6364288"/>
            <a:ext cx="454025" cy="420687"/>
          </a:xfrm>
          <a:prstGeom prst="ellipse">
            <a:avLst/>
          </a:prstGeom>
          <a:solidFill>
            <a:srgbClr val="FFFFFF"/>
          </a:solidFill>
          <a:ln w="50800" cap="rnd" cmpd="dbl" algn="ctr">
            <a:solidFill>
              <a:schemeClr val="accent5">
                <a:lumMod val="5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Segnaposto numero diapositiva 22">
            <a:extLst>
              <a:ext uri="{FF2B5EF4-FFF2-40B4-BE49-F238E27FC236}">
                <a16:creationId xmlns:a16="http://schemas.microsoft.com/office/drawing/2014/main" id="{664777AE-86F2-D24B-9AEB-973B87C5A564}"/>
              </a:ext>
            </a:extLst>
          </p:cNvPr>
          <p:cNvSpPr>
            <a:spLocks noGrp="1"/>
          </p:cNvSpPr>
          <p:nvPr>
            <p:ph type="sldNum" sz="quarter" idx="10"/>
          </p:nvPr>
        </p:nvSpPr>
        <p:spPr/>
        <p:txBody>
          <a:bodyPr/>
          <a:lstStyle>
            <a:lvl1pPr>
              <a:defRPr smtClean="0"/>
            </a:lvl1pPr>
          </a:lstStyle>
          <a:p>
            <a:pPr>
              <a:defRPr/>
            </a:pPr>
            <a:fld id="{2D2AD77B-AA84-BF44-BB72-04831B507627}" type="slidenum">
              <a:rPr lang="it-IT" altLang="it-IT"/>
              <a:pPr>
                <a:defRPr/>
              </a:pPr>
              <a:t>‹N›</a:t>
            </a:fld>
            <a:endParaRPr lang="it-IT" altLang="it-IT"/>
          </a:p>
        </p:txBody>
      </p:sp>
      <p:sp>
        <p:nvSpPr>
          <p:cNvPr id="10" name="Segnaposto piè di pagina 2">
            <a:extLst>
              <a:ext uri="{FF2B5EF4-FFF2-40B4-BE49-F238E27FC236}">
                <a16:creationId xmlns:a16="http://schemas.microsoft.com/office/drawing/2014/main" id="{01B2816F-1D12-F549-902B-66F7E026291E}"/>
              </a:ext>
            </a:extLst>
          </p:cNvPr>
          <p:cNvSpPr>
            <a:spLocks noGrp="1"/>
          </p:cNvSpPr>
          <p:nvPr>
            <p:ph type="ftr" sz="quarter" idx="11"/>
          </p:nvPr>
        </p:nvSpPr>
        <p:spPr/>
        <p:txBody>
          <a:bodyPr/>
          <a:lstStyle>
            <a:lvl1pPr>
              <a:defRPr/>
            </a:lvl1pPr>
          </a:lstStyle>
          <a:p>
            <a:pPr>
              <a:defRPr/>
            </a:pPr>
            <a:r>
              <a:rPr lang="it-IT" altLang="it-IT"/>
              <a:t>CRIBA FVG </a:t>
            </a:r>
          </a:p>
        </p:txBody>
      </p:sp>
      <p:sp>
        <p:nvSpPr>
          <p:cNvPr id="11" name="Segnaposto data 13">
            <a:extLst>
              <a:ext uri="{FF2B5EF4-FFF2-40B4-BE49-F238E27FC236}">
                <a16:creationId xmlns:a16="http://schemas.microsoft.com/office/drawing/2014/main" id="{E10ED0EB-C48D-1440-A3DF-553F59150D62}"/>
              </a:ext>
            </a:extLst>
          </p:cNvPr>
          <p:cNvSpPr>
            <a:spLocks noGrp="1"/>
          </p:cNvSpPr>
          <p:nvPr>
            <p:ph type="dt" sz="half" idx="12"/>
          </p:nvPr>
        </p:nvSpPr>
        <p:spPr/>
        <p:txBody>
          <a:bodyPr/>
          <a:lstStyle>
            <a:lvl1pPr>
              <a:defRPr/>
            </a:lvl1pPr>
          </a:lstStyle>
          <a:p>
            <a:pPr>
              <a:defRPr/>
            </a:pPr>
            <a:r>
              <a:rPr lang="it-IT" altLang="it-IT"/>
              <a:t>CRIBA FVG - Udine, 19 dicembre 2018</a:t>
            </a:r>
          </a:p>
        </p:txBody>
      </p:sp>
    </p:spTree>
    <p:extLst>
      <p:ext uri="{BB962C8B-B14F-4D97-AF65-F5344CB8AC3E}">
        <p14:creationId xmlns:p14="http://schemas.microsoft.com/office/powerpoint/2010/main" val="3536011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ttangolo 19">
            <a:extLst>
              <a:ext uri="{FF2B5EF4-FFF2-40B4-BE49-F238E27FC236}">
                <a16:creationId xmlns:a16="http://schemas.microsoft.com/office/drawing/2014/main" id="{90CC14F6-A708-7942-A49A-38D10D103901}"/>
              </a:ext>
            </a:extLst>
          </p:cNvPr>
          <p:cNvSpPr>
            <a:spLocks noChangeArrowheads="1"/>
          </p:cNvSpPr>
          <p:nvPr/>
        </p:nvSpPr>
        <p:spPr bwMode="white">
          <a:xfrm>
            <a:off x="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5" name="Rettangolo 20">
            <a:extLst>
              <a:ext uri="{FF2B5EF4-FFF2-40B4-BE49-F238E27FC236}">
                <a16:creationId xmlns:a16="http://schemas.microsoft.com/office/drawing/2014/main" id="{7F35560B-BBCF-C04B-9D8A-12E28B309CAB}"/>
              </a:ext>
            </a:extLst>
          </p:cNvPr>
          <p:cNvSpPr>
            <a:spLocks noChangeArrowheads="1"/>
          </p:cNvSpPr>
          <p:nvPr/>
        </p:nvSpPr>
        <p:spPr bwMode="white">
          <a:xfrm>
            <a:off x="0" y="6705600"/>
            <a:ext cx="9906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6" name="Rettangolo 21">
            <a:extLst>
              <a:ext uri="{FF2B5EF4-FFF2-40B4-BE49-F238E27FC236}">
                <a16:creationId xmlns:a16="http://schemas.microsoft.com/office/drawing/2014/main" id="{7AA05124-3CB2-AE46-87D4-540CDB1DFD1B}"/>
              </a:ext>
            </a:extLst>
          </p:cNvPr>
          <p:cNvSpPr>
            <a:spLocks noChangeArrowheads="1"/>
          </p:cNvSpPr>
          <p:nvPr/>
        </p:nvSpPr>
        <p:spPr bwMode="white">
          <a:xfrm>
            <a:off x="0" y="0"/>
            <a:ext cx="9906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7" name="Rettangolo 23">
            <a:extLst>
              <a:ext uri="{FF2B5EF4-FFF2-40B4-BE49-F238E27FC236}">
                <a16:creationId xmlns:a16="http://schemas.microsoft.com/office/drawing/2014/main" id="{C72853AB-1A7D-374E-8A78-C2E2A20E68E6}"/>
              </a:ext>
            </a:extLst>
          </p:cNvPr>
          <p:cNvSpPr>
            <a:spLocks noChangeArrowheads="1"/>
          </p:cNvSpPr>
          <p:nvPr/>
        </p:nvSpPr>
        <p:spPr bwMode="white">
          <a:xfrm>
            <a:off x="9740900" y="1905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8" name="Rettangolo 24">
            <a:extLst>
              <a:ext uri="{FF2B5EF4-FFF2-40B4-BE49-F238E27FC236}">
                <a16:creationId xmlns:a16="http://schemas.microsoft.com/office/drawing/2014/main" id="{CB12FD3C-9AC4-B644-BB4A-5D12B9329966}"/>
              </a:ext>
            </a:extLst>
          </p:cNvPr>
          <p:cNvSpPr>
            <a:spLocks noChangeArrowheads="1"/>
          </p:cNvSpPr>
          <p:nvPr/>
        </p:nvSpPr>
        <p:spPr bwMode="white">
          <a:xfrm>
            <a:off x="165100" y="2286000"/>
            <a:ext cx="95694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9" name="Rettangolo 25">
            <a:extLst>
              <a:ext uri="{FF2B5EF4-FFF2-40B4-BE49-F238E27FC236}">
                <a16:creationId xmlns:a16="http://schemas.microsoft.com/office/drawing/2014/main" id="{4E230468-2EBF-3F47-BDED-762D460E4BB7}"/>
              </a:ext>
            </a:extLst>
          </p:cNvPr>
          <p:cNvSpPr>
            <a:spLocks noChangeArrowheads="1"/>
          </p:cNvSpPr>
          <p:nvPr/>
        </p:nvSpPr>
        <p:spPr bwMode="auto">
          <a:xfrm>
            <a:off x="168275" y="142875"/>
            <a:ext cx="95694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10" name="Rettangolo 9">
            <a:extLst>
              <a:ext uri="{FF2B5EF4-FFF2-40B4-BE49-F238E27FC236}">
                <a16:creationId xmlns:a16="http://schemas.microsoft.com/office/drawing/2014/main" id="{4EFF6DCD-FF35-2944-A5A8-47C22039A84D}"/>
              </a:ext>
            </a:extLst>
          </p:cNvPr>
          <p:cNvSpPr>
            <a:spLocks noChangeArrowheads="1"/>
          </p:cNvSpPr>
          <p:nvPr/>
        </p:nvSpPr>
        <p:spPr bwMode="auto">
          <a:xfrm>
            <a:off x="158750" y="6391275"/>
            <a:ext cx="956786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11" name="Rettangolo 10">
            <a:extLst>
              <a:ext uri="{FF2B5EF4-FFF2-40B4-BE49-F238E27FC236}">
                <a16:creationId xmlns:a16="http://schemas.microsoft.com/office/drawing/2014/main" id="{DDA84371-4AC2-5741-B788-2486DAE56D5C}"/>
              </a:ext>
            </a:extLst>
          </p:cNvPr>
          <p:cNvSpPr>
            <a:spLocks noChangeArrowheads="1"/>
          </p:cNvSpPr>
          <p:nvPr/>
        </p:nvSpPr>
        <p:spPr bwMode="auto">
          <a:xfrm>
            <a:off x="165100" y="152400"/>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dirty="0">
              <a:latin typeface="+mn-lt"/>
              <a:ea typeface="+mn-ea"/>
            </a:endParaRPr>
          </a:p>
        </p:txBody>
      </p:sp>
      <p:sp>
        <p:nvSpPr>
          <p:cNvPr id="12" name="Connettore 1 11">
            <a:extLst>
              <a:ext uri="{FF2B5EF4-FFF2-40B4-BE49-F238E27FC236}">
                <a16:creationId xmlns:a16="http://schemas.microsoft.com/office/drawing/2014/main" id="{6DAAB81E-D448-CA4F-B674-AFA13A8FC55E}"/>
              </a:ext>
            </a:extLst>
          </p:cNvPr>
          <p:cNvSpPr>
            <a:spLocks noChangeShapeType="1"/>
          </p:cNvSpPr>
          <p:nvPr/>
        </p:nvSpPr>
        <p:spPr bwMode="auto">
          <a:xfrm>
            <a:off x="165100" y="2438400"/>
            <a:ext cx="95694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13" name="Ovale 12">
            <a:extLst>
              <a:ext uri="{FF2B5EF4-FFF2-40B4-BE49-F238E27FC236}">
                <a16:creationId xmlns:a16="http://schemas.microsoft.com/office/drawing/2014/main" id="{9988A4CE-8FAD-B440-977A-015CFFDB1308}"/>
              </a:ext>
            </a:extLst>
          </p:cNvPr>
          <p:cNvSpPr/>
          <p:nvPr/>
        </p:nvSpPr>
        <p:spPr>
          <a:xfrm>
            <a:off x="4622800" y="2114550"/>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Ovale 13">
            <a:extLst>
              <a:ext uri="{FF2B5EF4-FFF2-40B4-BE49-F238E27FC236}">
                <a16:creationId xmlns:a16="http://schemas.microsoft.com/office/drawing/2014/main" id="{2A19C252-EF29-DF40-B191-45F3AFE49750}"/>
              </a:ext>
            </a:extLst>
          </p:cNvPr>
          <p:cNvSpPr/>
          <p:nvPr/>
        </p:nvSpPr>
        <p:spPr>
          <a:xfrm>
            <a:off x="4725988" y="2209800"/>
            <a:ext cx="454025"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Segnaposto testo 2"/>
          <p:cNvSpPr>
            <a:spLocks noGrp="1"/>
          </p:cNvSpPr>
          <p:nvPr>
            <p:ph type="body" idx="1"/>
          </p:nvPr>
        </p:nvSpPr>
        <p:spPr>
          <a:xfrm>
            <a:off x="1482461" y="2743200"/>
            <a:ext cx="7020189"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gli stili del testo dello schema</a:t>
            </a:r>
          </a:p>
        </p:txBody>
      </p:sp>
      <p:sp>
        <p:nvSpPr>
          <p:cNvPr id="2" name="Titolo 1"/>
          <p:cNvSpPr>
            <a:spLocks noGrp="1"/>
          </p:cNvSpPr>
          <p:nvPr>
            <p:ph type="title"/>
          </p:nvPr>
        </p:nvSpPr>
        <p:spPr>
          <a:xfrm>
            <a:off x="782506" y="533400"/>
            <a:ext cx="8420100" cy="1524000"/>
          </a:xfrm>
        </p:spPr>
        <p:txBody>
          <a:bodyPr/>
          <a:lstStyle>
            <a:lvl1pPr algn="ctr">
              <a:buNone/>
              <a:defRPr sz="4200" b="0" cap="none" baseline="0">
                <a:solidFill>
                  <a:srgbClr val="FFFFFF"/>
                </a:solidFill>
              </a:defRPr>
            </a:lvl1pPr>
          </a:lstStyle>
          <a:p>
            <a:r>
              <a:rPr lang="it-IT"/>
              <a:t>Fare clic per modificare stile</a:t>
            </a:r>
            <a:endParaRPr lang="en-US"/>
          </a:p>
        </p:txBody>
      </p:sp>
      <p:sp>
        <p:nvSpPr>
          <p:cNvPr id="15" name="Segnaposto piè di pagina 4">
            <a:extLst>
              <a:ext uri="{FF2B5EF4-FFF2-40B4-BE49-F238E27FC236}">
                <a16:creationId xmlns:a16="http://schemas.microsoft.com/office/drawing/2014/main" id="{373736F9-CDDE-9A4B-A1D6-925598649B5A}"/>
              </a:ext>
            </a:extLst>
          </p:cNvPr>
          <p:cNvSpPr>
            <a:spLocks noGrp="1"/>
          </p:cNvSpPr>
          <p:nvPr>
            <p:ph type="ftr" sz="quarter" idx="10"/>
          </p:nvPr>
        </p:nvSpPr>
        <p:spPr/>
        <p:txBody>
          <a:bodyPr/>
          <a:lstStyle>
            <a:lvl1pPr>
              <a:defRPr/>
            </a:lvl1pPr>
          </a:lstStyle>
          <a:p>
            <a:pPr>
              <a:defRPr/>
            </a:pPr>
            <a:r>
              <a:rPr lang="it-IT" altLang="it-IT"/>
              <a:t>CRIBA FVG </a:t>
            </a:r>
          </a:p>
        </p:txBody>
      </p:sp>
      <p:sp>
        <p:nvSpPr>
          <p:cNvPr id="16" name="Segnaposto data 3">
            <a:extLst>
              <a:ext uri="{FF2B5EF4-FFF2-40B4-BE49-F238E27FC236}">
                <a16:creationId xmlns:a16="http://schemas.microsoft.com/office/drawing/2014/main" id="{76E3EFDC-F405-E44A-BA03-5B2C795C521E}"/>
              </a:ext>
            </a:extLst>
          </p:cNvPr>
          <p:cNvSpPr>
            <a:spLocks noGrp="1"/>
          </p:cNvSpPr>
          <p:nvPr>
            <p:ph type="dt" sz="half" idx="11"/>
          </p:nvPr>
        </p:nvSpPr>
        <p:spPr/>
        <p:txBody>
          <a:bodyPr/>
          <a:lstStyle>
            <a:lvl1pPr>
              <a:defRPr/>
            </a:lvl1pPr>
          </a:lstStyle>
          <a:p>
            <a:pPr>
              <a:defRPr/>
            </a:pPr>
            <a:r>
              <a:rPr lang="it-IT" altLang="it-IT"/>
              <a:t>CRIBA FVG - Udine, 19 dicembre 2018</a:t>
            </a:r>
          </a:p>
        </p:txBody>
      </p:sp>
      <p:sp>
        <p:nvSpPr>
          <p:cNvPr id="17" name="Segnaposto numero diapositiva 5">
            <a:extLst>
              <a:ext uri="{FF2B5EF4-FFF2-40B4-BE49-F238E27FC236}">
                <a16:creationId xmlns:a16="http://schemas.microsoft.com/office/drawing/2014/main" id="{D23114A6-EF55-3140-AEF2-9E2526FDD57C}"/>
              </a:ext>
            </a:extLst>
          </p:cNvPr>
          <p:cNvSpPr>
            <a:spLocks noGrp="1"/>
          </p:cNvSpPr>
          <p:nvPr>
            <p:ph type="sldNum" sz="quarter" idx="12"/>
          </p:nvPr>
        </p:nvSpPr>
        <p:spPr>
          <a:xfrm>
            <a:off x="4705350" y="2198688"/>
            <a:ext cx="495300" cy="441325"/>
          </a:xfrm>
        </p:spPr>
        <p:txBody>
          <a:bodyPr/>
          <a:lstStyle>
            <a:lvl1pPr>
              <a:defRPr smtClean="0">
                <a:solidFill>
                  <a:srgbClr val="7B9899"/>
                </a:solidFill>
              </a:defRPr>
            </a:lvl1pPr>
          </a:lstStyle>
          <a:p>
            <a:pPr>
              <a:defRPr/>
            </a:pPr>
            <a:fld id="{DE0B7C4F-E2EB-724D-8C7F-9E67DBB64A40}" type="slidenum">
              <a:rPr lang="it-IT" altLang="it-IT"/>
              <a:pPr>
                <a:defRPr/>
              </a:pPr>
              <a:t>‹N›</a:t>
            </a:fld>
            <a:endParaRPr lang="it-IT" altLang="it-IT"/>
          </a:p>
        </p:txBody>
      </p:sp>
    </p:spTree>
    <p:extLst>
      <p:ext uri="{BB962C8B-B14F-4D97-AF65-F5344CB8AC3E}">
        <p14:creationId xmlns:p14="http://schemas.microsoft.com/office/powerpoint/2010/main" val="73353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ttangolo 19">
            <a:extLst>
              <a:ext uri="{FF2B5EF4-FFF2-40B4-BE49-F238E27FC236}">
                <a16:creationId xmlns:a16="http://schemas.microsoft.com/office/drawing/2014/main" id="{945797E8-D579-264B-84A8-E82F875EB4B1}"/>
              </a:ext>
            </a:extLst>
          </p:cNvPr>
          <p:cNvSpPr>
            <a:spLocks noChangeArrowheads="1"/>
          </p:cNvSpPr>
          <p:nvPr/>
        </p:nvSpPr>
        <p:spPr bwMode="white">
          <a:xfrm>
            <a:off x="0" y="6705600"/>
            <a:ext cx="9906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5" name="Rettangolo 20">
            <a:extLst>
              <a:ext uri="{FF2B5EF4-FFF2-40B4-BE49-F238E27FC236}">
                <a16:creationId xmlns:a16="http://schemas.microsoft.com/office/drawing/2014/main" id="{45912DDB-057C-FE4E-A97D-A23831BA2D4A}"/>
              </a:ext>
            </a:extLst>
          </p:cNvPr>
          <p:cNvSpPr>
            <a:spLocks noChangeArrowheads="1"/>
          </p:cNvSpPr>
          <p:nvPr/>
        </p:nvSpPr>
        <p:spPr bwMode="white">
          <a:xfrm>
            <a:off x="9740900" y="3175"/>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6" name="Rettangolo 21">
            <a:extLst>
              <a:ext uri="{FF2B5EF4-FFF2-40B4-BE49-F238E27FC236}">
                <a16:creationId xmlns:a16="http://schemas.microsoft.com/office/drawing/2014/main" id="{597FDD3E-3C3F-AA40-952B-B82DC2B6A1D6}"/>
              </a:ext>
            </a:extLst>
          </p:cNvPr>
          <p:cNvSpPr>
            <a:spLocks noChangeArrowheads="1"/>
          </p:cNvSpPr>
          <p:nvPr/>
        </p:nvSpPr>
        <p:spPr bwMode="white">
          <a:xfrm>
            <a:off x="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7" name="Rettangolo 23">
            <a:extLst>
              <a:ext uri="{FF2B5EF4-FFF2-40B4-BE49-F238E27FC236}">
                <a16:creationId xmlns:a16="http://schemas.microsoft.com/office/drawing/2014/main" id="{BCDDE94F-2C80-A846-A2FB-9F915603ACD0}"/>
              </a:ext>
            </a:extLst>
          </p:cNvPr>
          <p:cNvSpPr>
            <a:spLocks noChangeArrowheads="1"/>
          </p:cNvSpPr>
          <p:nvPr/>
        </p:nvSpPr>
        <p:spPr bwMode="white">
          <a:xfrm>
            <a:off x="0" y="0"/>
            <a:ext cx="9906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10" name="Rettangolo 9">
            <a:extLst>
              <a:ext uri="{FF2B5EF4-FFF2-40B4-BE49-F238E27FC236}">
                <a16:creationId xmlns:a16="http://schemas.microsoft.com/office/drawing/2014/main" id="{A1B355BA-CDF8-D24F-89B4-D3E52A330AF7}"/>
              </a:ext>
            </a:extLst>
          </p:cNvPr>
          <p:cNvSpPr>
            <a:spLocks noChangeArrowheads="1"/>
          </p:cNvSpPr>
          <p:nvPr/>
        </p:nvSpPr>
        <p:spPr bwMode="auto">
          <a:xfrm>
            <a:off x="158750" y="6391275"/>
            <a:ext cx="956786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11" name="Connettore 1 10">
            <a:extLst>
              <a:ext uri="{FF2B5EF4-FFF2-40B4-BE49-F238E27FC236}">
                <a16:creationId xmlns:a16="http://schemas.microsoft.com/office/drawing/2014/main" id="{32D07E15-E2CD-454B-BC31-7B819439E40B}"/>
              </a:ext>
            </a:extLst>
          </p:cNvPr>
          <p:cNvSpPr>
            <a:spLocks noChangeShapeType="1"/>
          </p:cNvSpPr>
          <p:nvPr/>
        </p:nvSpPr>
        <p:spPr bwMode="auto">
          <a:xfrm>
            <a:off x="168275" y="2419350"/>
            <a:ext cx="95694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12" name="Rettangolo 11">
            <a:extLst>
              <a:ext uri="{FF2B5EF4-FFF2-40B4-BE49-F238E27FC236}">
                <a16:creationId xmlns:a16="http://schemas.microsoft.com/office/drawing/2014/main" id="{EE26724F-97C7-7E44-8C77-2A1751FDFA2D}"/>
              </a:ext>
            </a:extLst>
          </p:cNvPr>
          <p:cNvSpPr>
            <a:spLocks noChangeArrowheads="1"/>
          </p:cNvSpPr>
          <p:nvPr/>
        </p:nvSpPr>
        <p:spPr bwMode="auto">
          <a:xfrm>
            <a:off x="165100" y="152400"/>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dirty="0">
              <a:latin typeface="+mn-lt"/>
              <a:ea typeface="+mn-ea"/>
            </a:endParaRPr>
          </a:p>
        </p:txBody>
      </p:sp>
      <p:sp>
        <p:nvSpPr>
          <p:cNvPr id="13" name="Ovale 12">
            <a:extLst>
              <a:ext uri="{FF2B5EF4-FFF2-40B4-BE49-F238E27FC236}">
                <a16:creationId xmlns:a16="http://schemas.microsoft.com/office/drawing/2014/main" id="{5009DEB7-BC95-1C49-8782-E1A896AAD36B}"/>
              </a:ext>
            </a:extLst>
          </p:cNvPr>
          <p:cNvSpPr/>
          <p:nvPr/>
        </p:nvSpPr>
        <p:spPr>
          <a:xfrm>
            <a:off x="4622800" y="2114550"/>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Ovale 13">
            <a:extLst>
              <a:ext uri="{FF2B5EF4-FFF2-40B4-BE49-F238E27FC236}">
                <a16:creationId xmlns:a16="http://schemas.microsoft.com/office/drawing/2014/main" id="{909A7734-A5FE-7443-9B45-5CA3587E63A6}"/>
              </a:ext>
            </a:extLst>
          </p:cNvPr>
          <p:cNvSpPr/>
          <p:nvPr/>
        </p:nvSpPr>
        <p:spPr>
          <a:xfrm>
            <a:off x="4725988" y="2209800"/>
            <a:ext cx="454025"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Sottotitolo 8"/>
          <p:cNvSpPr>
            <a:spLocks noGrp="1"/>
          </p:cNvSpPr>
          <p:nvPr>
            <p:ph type="subTitle" idx="1"/>
          </p:nvPr>
        </p:nvSpPr>
        <p:spPr>
          <a:xfrm>
            <a:off x="1485900" y="2819400"/>
            <a:ext cx="69342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a:p>
        </p:txBody>
      </p:sp>
      <p:sp>
        <p:nvSpPr>
          <p:cNvPr id="8" name="Titolo 7"/>
          <p:cNvSpPr>
            <a:spLocks noGrp="1"/>
          </p:cNvSpPr>
          <p:nvPr>
            <p:ph type="ctrTitle"/>
          </p:nvPr>
        </p:nvSpPr>
        <p:spPr>
          <a:xfrm>
            <a:off x="742950" y="381000"/>
            <a:ext cx="8420100" cy="1752600"/>
          </a:xfrm>
        </p:spPr>
        <p:txBody>
          <a:bodyPr/>
          <a:lstStyle>
            <a:lvl1pPr>
              <a:defRPr sz="4200">
                <a:solidFill>
                  <a:schemeClr val="accent1"/>
                </a:solidFill>
              </a:defRPr>
            </a:lvl1pPr>
          </a:lstStyle>
          <a:p>
            <a:r>
              <a:rPr lang="it-IT"/>
              <a:t>Fare clic per modificare stile</a:t>
            </a:r>
            <a:endParaRPr lang="en-US"/>
          </a:p>
        </p:txBody>
      </p:sp>
      <p:sp>
        <p:nvSpPr>
          <p:cNvPr id="15" name="Segnaposto data 27">
            <a:extLst>
              <a:ext uri="{FF2B5EF4-FFF2-40B4-BE49-F238E27FC236}">
                <a16:creationId xmlns:a16="http://schemas.microsoft.com/office/drawing/2014/main" id="{C87CF09E-6DB0-B94E-B9D0-4B64E2CD4394}"/>
              </a:ext>
            </a:extLst>
          </p:cNvPr>
          <p:cNvSpPr>
            <a:spLocks noGrp="1"/>
          </p:cNvSpPr>
          <p:nvPr>
            <p:ph type="dt" sz="half" idx="10"/>
          </p:nvPr>
        </p:nvSpPr>
        <p:spPr/>
        <p:txBody>
          <a:bodyPr/>
          <a:lstStyle>
            <a:lvl1pPr>
              <a:defRPr/>
            </a:lvl1pPr>
          </a:lstStyle>
          <a:p>
            <a:pPr>
              <a:defRPr/>
            </a:pPr>
            <a:r>
              <a:rPr lang="it-IT" altLang="it-IT"/>
              <a:t>CRIBA FVG - Udine, 19 dicembre 2018</a:t>
            </a:r>
          </a:p>
        </p:txBody>
      </p:sp>
      <p:sp>
        <p:nvSpPr>
          <p:cNvPr id="16" name="Segnaposto piè di pagina 16">
            <a:extLst>
              <a:ext uri="{FF2B5EF4-FFF2-40B4-BE49-F238E27FC236}">
                <a16:creationId xmlns:a16="http://schemas.microsoft.com/office/drawing/2014/main" id="{668B3740-DE77-6149-96BB-D90A46162FAB}"/>
              </a:ext>
            </a:extLst>
          </p:cNvPr>
          <p:cNvSpPr>
            <a:spLocks noGrp="1"/>
          </p:cNvSpPr>
          <p:nvPr>
            <p:ph type="ftr" sz="quarter" idx="11"/>
          </p:nvPr>
        </p:nvSpPr>
        <p:spPr/>
        <p:txBody>
          <a:bodyPr/>
          <a:lstStyle>
            <a:lvl1pPr>
              <a:defRPr/>
            </a:lvl1pPr>
          </a:lstStyle>
          <a:p>
            <a:pPr>
              <a:defRPr/>
            </a:pPr>
            <a:r>
              <a:rPr lang="it-IT" altLang="it-IT"/>
              <a:t>CRIBA FVG </a:t>
            </a:r>
          </a:p>
        </p:txBody>
      </p:sp>
      <p:sp>
        <p:nvSpPr>
          <p:cNvPr id="17" name="Segnaposto numero diapositiva 28">
            <a:extLst>
              <a:ext uri="{FF2B5EF4-FFF2-40B4-BE49-F238E27FC236}">
                <a16:creationId xmlns:a16="http://schemas.microsoft.com/office/drawing/2014/main" id="{02099CAA-3EC5-9B41-9997-EB4EC5AAFD72}"/>
              </a:ext>
            </a:extLst>
          </p:cNvPr>
          <p:cNvSpPr>
            <a:spLocks noGrp="1"/>
          </p:cNvSpPr>
          <p:nvPr>
            <p:ph type="sldNum" sz="quarter" idx="12"/>
          </p:nvPr>
        </p:nvSpPr>
        <p:spPr>
          <a:xfrm>
            <a:off x="4705350" y="2198688"/>
            <a:ext cx="495300" cy="441325"/>
          </a:xfrm>
        </p:spPr>
        <p:txBody>
          <a:bodyPr/>
          <a:lstStyle>
            <a:lvl1pPr>
              <a:defRPr smtClean="0">
                <a:solidFill>
                  <a:srgbClr val="7B9899"/>
                </a:solidFill>
              </a:defRPr>
            </a:lvl1pPr>
          </a:lstStyle>
          <a:p>
            <a:pPr>
              <a:defRPr/>
            </a:pPr>
            <a:fld id="{AC226259-67DF-F04F-B539-4EAB1E8A212C}" type="slidenum">
              <a:rPr lang="it-IT" altLang="it-IT"/>
              <a:pPr>
                <a:defRPr/>
              </a:pPr>
              <a:t>‹N›</a:t>
            </a:fld>
            <a:endParaRPr lang="it-IT" altLang="it-IT"/>
          </a:p>
        </p:txBody>
      </p:sp>
    </p:spTree>
    <p:extLst>
      <p:ext uri="{BB962C8B-B14F-4D97-AF65-F5344CB8AC3E}">
        <p14:creationId xmlns:p14="http://schemas.microsoft.com/office/powerpoint/2010/main" val="89647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7" name="Connettore 1 19">
            <a:extLst>
              <a:ext uri="{FF2B5EF4-FFF2-40B4-BE49-F238E27FC236}">
                <a16:creationId xmlns:a16="http://schemas.microsoft.com/office/drawing/2014/main" id="{B439C8DC-560C-CC4B-B00C-DB0D80CFF23A}"/>
              </a:ext>
            </a:extLst>
          </p:cNvPr>
          <p:cNvSpPr>
            <a:spLocks noChangeShapeType="1"/>
          </p:cNvSpPr>
          <p:nvPr/>
        </p:nvSpPr>
        <p:spPr bwMode="auto">
          <a:xfrm flipV="1">
            <a:off x="4953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 name="Rettangolo 20">
            <a:extLst>
              <a:ext uri="{FF2B5EF4-FFF2-40B4-BE49-F238E27FC236}">
                <a16:creationId xmlns:a16="http://schemas.microsoft.com/office/drawing/2014/main" id="{2D69A00A-61FB-7B40-BA27-F002E7280857}"/>
              </a:ext>
            </a:extLst>
          </p:cNvPr>
          <p:cNvSpPr>
            <a:spLocks noChangeArrowheads="1"/>
          </p:cNvSpPr>
          <p:nvPr/>
        </p:nvSpPr>
        <p:spPr bwMode="white">
          <a:xfrm>
            <a:off x="0" y="0"/>
            <a:ext cx="9906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9" name="Rettangolo 21">
            <a:extLst>
              <a:ext uri="{FF2B5EF4-FFF2-40B4-BE49-F238E27FC236}">
                <a16:creationId xmlns:a16="http://schemas.microsoft.com/office/drawing/2014/main" id="{2122EC8E-6B88-AF41-8C35-B7A270813221}"/>
              </a:ext>
            </a:extLst>
          </p:cNvPr>
          <p:cNvSpPr>
            <a:spLocks noChangeArrowheads="1"/>
          </p:cNvSpPr>
          <p:nvPr/>
        </p:nvSpPr>
        <p:spPr bwMode="white">
          <a:xfrm>
            <a:off x="0" y="6705600"/>
            <a:ext cx="9906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10" name="Rettangolo 23">
            <a:extLst>
              <a:ext uri="{FF2B5EF4-FFF2-40B4-BE49-F238E27FC236}">
                <a16:creationId xmlns:a16="http://schemas.microsoft.com/office/drawing/2014/main" id="{4A7AA78A-BA17-A742-962A-D9FDE0B2EC73}"/>
              </a:ext>
            </a:extLst>
          </p:cNvPr>
          <p:cNvSpPr>
            <a:spLocks noChangeArrowheads="1"/>
          </p:cNvSpPr>
          <p:nvPr/>
        </p:nvSpPr>
        <p:spPr bwMode="white">
          <a:xfrm>
            <a:off x="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11" name="Rettangolo 24">
            <a:extLst>
              <a:ext uri="{FF2B5EF4-FFF2-40B4-BE49-F238E27FC236}">
                <a16:creationId xmlns:a16="http://schemas.microsoft.com/office/drawing/2014/main" id="{B3E7753F-881A-E841-A00E-35D428F27566}"/>
              </a:ext>
            </a:extLst>
          </p:cNvPr>
          <p:cNvSpPr>
            <a:spLocks noChangeArrowheads="1"/>
          </p:cNvSpPr>
          <p:nvPr/>
        </p:nvSpPr>
        <p:spPr bwMode="white">
          <a:xfrm>
            <a:off x="974090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12" name="Rettangolo 11">
            <a:extLst>
              <a:ext uri="{FF2B5EF4-FFF2-40B4-BE49-F238E27FC236}">
                <a16:creationId xmlns:a16="http://schemas.microsoft.com/office/drawing/2014/main" id="{10295382-6A57-4A46-A2EF-924E36C084DD}"/>
              </a:ext>
            </a:extLst>
          </p:cNvPr>
          <p:cNvSpPr/>
          <p:nvPr/>
        </p:nvSpPr>
        <p:spPr>
          <a:xfrm>
            <a:off x="165100" y="1371600"/>
            <a:ext cx="95694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ttangolo 12">
            <a:extLst>
              <a:ext uri="{FF2B5EF4-FFF2-40B4-BE49-F238E27FC236}">
                <a16:creationId xmlns:a16="http://schemas.microsoft.com/office/drawing/2014/main" id="{F65B7DC6-89B9-1944-B2FB-338A21BC825F}"/>
              </a:ext>
            </a:extLst>
          </p:cNvPr>
          <p:cNvSpPr>
            <a:spLocks noChangeArrowheads="1"/>
          </p:cNvSpPr>
          <p:nvPr/>
        </p:nvSpPr>
        <p:spPr bwMode="auto">
          <a:xfrm>
            <a:off x="158750" y="6391275"/>
            <a:ext cx="956786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14" name="Connettore 1 13">
            <a:extLst>
              <a:ext uri="{FF2B5EF4-FFF2-40B4-BE49-F238E27FC236}">
                <a16:creationId xmlns:a16="http://schemas.microsoft.com/office/drawing/2014/main" id="{5AA4D1DB-345B-DA4F-8C6E-9F9C5609A92D}"/>
              </a:ext>
            </a:extLst>
          </p:cNvPr>
          <p:cNvSpPr>
            <a:spLocks noChangeShapeType="1"/>
          </p:cNvSpPr>
          <p:nvPr/>
        </p:nvSpPr>
        <p:spPr bwMode="auto">
          <a:xfrm>
            <a:off x="165100" y="1279525"/>
            <a:ext cx="95694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15" name="Rettangolo 14">
            <a:extLst>
              <a:ext uri="{FF2B5EF4-FFF2-40B4-BE49-F238E27FC236}">
                <a16:creationId xmlns:a16="http://schemas.microsoft.com/office/drawing/2014/main" id="{35575631-EE44-4C43-A259-699990B2ED16}"/>
              </a:ext>
            </a:extLst>
          </p:cNvPr>
          <p:cNvSpPr>
            <a:spLocks noChangeArrowheads="1"/>
          </p:cNvSpPr>
          <p:nvPr/>
        </p:nvSpPr>
        <p:spPr bwMode="auto">
          <a:xfrm>
            <a:off x="165100" y="155575"/>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dirty="0">
              <a:latin typeface="+mn-lt"/>
              <a:ea typeface="+mn-ea"/>
            </a:endParaRPr>
          </a:p>
        </p:txBody>
      </p:sp>
      <p:sp>
        <p:nvSpPr>
          <p:cNvPr id="16" name="Ovale 15">
            <a:extLst>
              <a:ext uri="{FF2B5EF4-FFF2-40B4-BE49-F238E27FC236}">
                <a16:creationId xmlns:a16="http://schemas.microsoft.com/office/drawing/2014/main" id="{3510EDF6-3733-AF45-8773-CC59432E09BF}"/>
              </a:ext>
            </a:extLst>
          </p:cNvPr>
          <p:cNvSpPr/>
          <p:nvPr/>
        </p:nvSpPr>
        <p:spPr>
          <a:xfrm>
            <a:off x="4622800" y="955675"/>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Ovale 16">
            <a:extLst>
              <a:ext uri="{FF2B5EF4-FFF2-40B4-BE49-F238E27FC236}">
                <a16:creationId xmlns:a16="http://schemas.microsoft.com/office/drawing/2014/main" id="{FA40D544-B23A-494E-9F84-3F0690A05A26}"/>
              </a:ext>
            </a:extLst>
          </p:cNvPr>
          <p:cNvSpPr/>
          <p:nvPr/>
        </p:nvSpPr>
        <p:spPr>
          <a:xfrm>
            <a:off x="4725988" y="1050925"/>
            <a:ext cx="454025"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Segnaposto testo 2"/>
          <p:cNvSpPr>
            <a:spLocks noGrp="1"/>
          </p:cNvSpPr>
          <p:nvPr>
            <p:ph type="body" idx="1"/>
          </p:nvPr>
        </p:nvSpPr>
        <p:spPr>
          <a:xfrm>
            <a:off x="326898" y="1524000"/>
            <a:ext cx="4376870"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it-IT"/>
              <a:t>Fare clic per modificare gli stili del testo dello schema</a:t>
            </a:r>
          </a:p>
        </p:txBody>
      </p:sp>
      <p:sp>
        <p:nvSpPr>
          <p:cNvPr id="4" name="Segnaposto testo 3"/>
          <p:cNvSpPr>
            <a:spLocks noGrp="1"/>
          </p:cNvSpPr>
          <p:nvPr>
            <p:ph type="body" sz="half" idx="3"/>
          </p:nvPr>
        </p:nvSpPr>
        <p:spPr>
          <a:xfrm>
            <a:off x="5190608" y="1524000"/>
            <a:ext cx="4378590"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it-IT"/>
              <a:t>Fare clic per modificare gli stili del testo dello schema</a:t>
            </a:r>
          </a:p>
        </p:txBody>
      </p:sp>
      <p:sp>
        <p:nvSpPr>
          <p:cNvPr id="24" name="Segnaposto contenuto 23"/>
          <p:cNvSpPr>
            <a:spLocks noGrp="1"/>
          </p:cNvSpPr>
          <p:nvPr>
            <p:ph sz="quarter" idx="2"/>
          </p:nvPr>
        </p:nvSpPr>
        <p:spPr>
          <a:xfrm>
            <a:off x="326898" y="2471383"/>
            <a:ext cx="4378452" cy="38184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26" name="Segnaposto contenuto 25"/>
          <p:cNvSpPr>
            <a:spLocks noGrp="1"/>
          </p:cNvSpPr>
          <p:nvPr>
            <p:ph sz="quarter" idx="4"/>
          </p:nvPr>
        </p:nvSpPr>
        <p:spPr>
          <a:xfrm>
            <a:off x="5200650" y="2471383"/>
            <a:ext cx="4375150" cy="382219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23" name="Titolo 22"/>
          <p:cNvSpPr>
            <a:spLocks noGrp="1"/>
          </p:cNvSpPr>
          <p:nvPr>
            <p:ph type="title"/>
          </p:nvPr>
        </p:nvSpPr>
        <p:spPr/>
        <p:txBody>
          <a:bodyPr rtlCol="0"/>
          <a:lstStyle/>
          <a:p>
            <a:r>
              <a:rPr lang="it-IT"/>
              <a:t>Fare clic per modificare stile</a:t>
            </a:r>
            <a:endParaRPr lang="en-US"/>
          </a:p>
        </p:txBody>
      </p:sp>
      <p:sp>
        <p:nvSpPr>
          <p:cNvPr id="18" name="Segnaposto data 6">
            <a:extLst>
              <a:ext uri="{FF2B5EF4-FFF2-40B4-BE49-F238E27FC236}">
                <a16:creationId xmlns:a16="http://schemas.microsoft.com/office/drawing/2014/main" id="{5925B016-2E3F-914D-801C-445E08DD28AA}"/>
              </a:ext>
            </a:extLst>
          </p:cNvPr>
          <p:cNvSpPr>
            <a:spLocks noGrp="1"/>
          </p:cNvSpPr>
          <p:nvPr>
            <p:ph type="dt" sz="half" idx="10"/>
          </p:nvPr>
        </p:nvSpPr>
        <p:spPr/>
        <p:txBody>
          <a:bodyPr/>
          <a:lstStyle>
            <a:lvl1pPr>
              <a:defRPr/>
            </a:lvl1pPr>
          </a:lstStyle>
          <a:p>
            <a:pPr>
              <a:defRPr/>
            </a:pPr>
            <a:r>
              <a:rPr lang="it-IT" altLang="it-IT"/>
              <a:t>CRIBA FVG - Udine, 19 dicembre 2018</a:t>
            </a:r>
          </a:p>
        </p:txBody>
      </p:sp>
      <p:sp>
        <p:nvSpPr>
          <p:cNvPr id="19" name="Segnaposto piè di pagina 7">
            <a:extLst>
              <a:ext uri="{FF2B5EF4-FFF2-40B4-BE49-F238E27FC236}">
                <a16:creationId xmlns:a16="http://schemas.microsoft.com/office/drawing/2014/main" id="{0DB3E01E-B248-324E-8E24-FD4650F5D1A0}"/>
              </a:ext>
            </a:extLst>
          </p:cNvPr>
          <p:cNvSpPr>
            <a:spLocks noGrp="1"/>
          </p:cNvSpPr>
          <p:nvPr>
            <p:ph type="ftr" sz="quarter" idx="11"/>
          </p:nvPr>
        </p:nvSpPr>
        <p:spPr>
          <a:xfrm>
            <a:off x="330200" y="6410325"/>
            <a:ext cx="3879850" cy="365125"/>
          </a:xfrm>
        </p:spPr>
        <p:txBody>
          <a:bodyPr/>
          <a:lstStyle>
            <a:lvl1pPr>
              <a:defRPr/>
            </a:lvl1pPr>
          </a:lstStyle>
          <a:p>
            <a:pPr>
              <a:defRPr/>
            </a:pPr>
            <a:r>
              <a:rPr lang="it-IT" altLang="it-IT"/>
              <a:t>CRIBA FVG </a:t>
            </a:r>
          </a:p>
        </p:txBody>
      </p:sp>
      <p:sp>
        <p:nvSpPr>
          <p:cNvPr id="20" name="Segnaposto numero diapositiva 8">
            <a:extLst>
              <a:ext uri="{FF2B5EF4-FFF2-40B4-BE49-F238E27FC236}">
                <a16:creationId xmlns:a16="http://schemas.microsoft.com/office/drawing/2014/main" id="{938F3B69-B8A7-224E-987C-FE9BB8DDAB10}"/>
              </a:ext>
            </a:extLst>
          </p:cNvPr>
          <p:cNvSpPr>
            <a:spLocks noGrp="1"/>
          </p:cNvSpPr>
          <p:nvPr>
            <p:ph type="sldNum" sz="quarter" idx="12"/>
          </p:nvPr>
        </p:nvSpPr>
        <p:spPr>
          <a:xfrm>
            <a:off x="4705350" y="1042988"/>
            <a:ext cx="495300" cy="441325"/>
          </a:xfrm>
        </p:spPr>
        <p:txBody>
          <a:bodyPr/>
          <a:lstStyle>
            <a:lvl1pPr>
              <a:defRPr smtClean="0"/>
            </a:lvl1pPr>
          </a:lstStyle>
          <a:p>
            <a:pPr>
              <a:defRPr/>
            </a:pPr>
            <a:fld id="{0768DB8A-69B6-D746-B2BE-19E37242C431}" type="slidenum">
              <a:rPr lang="it-IT" altLang="it-IT"/>
              <a:pPr>
                <a:defRPr/>
              </a:pPr>
              <a:t>‹N›</a:t>
            </a:fld>
            <a:endParaRPr lang="it-IT" altLang="it-IT"/>
          </a:p>
        </p:txBody>
      </p:sp>
    </p:spTree>
    <p:extLst>
      <p:ext uri="{BB962C8B-B14F-4D97-AF65-F5344CB8AC3E}">
        <p14:creationId xmlns:p14="http://schemas.microsoft.com/office/powerpoint/2010/main" val="425243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670E7FD8-A600-634A-93BB-0434E4F6D95E}"/>
              </a:ext>
            </a:extLst>
          </p:cNvPr>
          <p:cNvSpPr>
            <a:spLocks noChangeArrowheads="1"/>
          </p:cNvSpPr>
          <p:nvPr/>
        </p:nvSpPr>
        <p:spPr bwMode="auto">
          <a:xfrm>
            <a:off x="165100" y="152400"/>
            <a:ext cx="95694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6" name="Rettangolo 20">
            <a:extLst>
              <a:ext uri="{FF2B5EF4-FFF2-40B4-BE49-F238E27FC236}">
                <a16:creationId xmlns:a16="http://schemas.microsoft.com/office/drawing/2014/main" id="{2B16B1BB-0AEE-2A43-83A4-3E02096E8B63}"/>
              </a:ext>
            </a:extLst>
          </p:cNvPr>
          <p:cNvSpPr>
            <a:spLocks noChangeArrowheads="1"/>
          </p:cNvSpPr>
          <p:nvPr/>
        </p:nvSpPr>
        <p:spPr bwMode="white">
          <a:xfrm>
            <a:off x="0" y="6705600"/>
            <a:ext cx="9906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7" name="Rettangolo 21">
            <a:extLst>
              <a:ext uri="{FF2B5EF4-FFF2-40B4-BE49-F238E27FC236}">
                <a16:creationId xmlns:a16="http://schemas.microsoft.com/office/drawing/2014/main" id="{ED24ACC2-9E25-964B-958B-775D46FC12D7}"/>
              </a:ext>
            </a:extLst>
          </p:cNvPr>
          <p:cNvSpPr>
            <a:spLocks noChangeArrowheads="1"/>
          </p:cNvSpPr>
          <p:nvPr/>
        </p:nvSpPr>
        <p:spPr bwMode="white">
          <a:xfrm>
            <a:off x="974090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8" name="Rettangolo 23">
            <a:extLst>
              <a:ext uri="{FF2B5EF4-FFF2-40B4-BE49-F238E27FC236}">
                <a16:creationId xmlns:a16="http://schemas.microsoft.com/office/drawing/2014/main" id="{80DD134A-9DC9-8942-8573-84DC513EA7F6}"/>
              </a:ext>
            </a:extLst>
          </p:cNvPr>
          <p:cNvSpPr>
            <a:spLocks noChangeArrowheads="1"/>
          </p:cNvSpPr>
          <p:nvPr/>
        </p:nvSpPr>
        <p:spPr bwMode="white">
          <a:xfrm>
            <a:off x="0" y="0"/>
            <a:ext cx="9906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9" name="Rettangolo 24">
            <a:extLst>
              <a:ext uri="{FF2B5EF4-FFF2-40B4-BE49-F238E27FC236}">
                <a16:creationId xmlns:a16="http://schemas.microsoft.com/office/drawing/2014/main" id="{08735A86-2D9D-B948-A9B5-791501437EC3}"/>
              </a:ext>
            </a:extLst>
          </p:cNvPr>
          <p:cNvSpPr>
            <a:spLocks noChangeArrowheads="1"/>
          </p:cNvSpPr>
          <p:nvPr/>
        </p:nvSpPr>
        <p:spPr bwMode="white">
          <a:xfrm>
            <a:off x="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10" name="Rettangolo 9">
            <a:extLst>
              <a:ext uri="{FF2B5EF4-FFF2-40B4-BE49-F238E27FC236}">
                <a16:creationId xmlns:a16="http://schemas.microsoft.com/office/drawing/2014/main" id="{3304A860-91B9-3D4D-A487-FD4EA9A5085E}"/>
              </a:ext>
            </a:extLst>
          </p:cNvPr>
          <p:cNvSpPr/>
          <p:nvPr/>
        </p:nvSpPr>
        <p:spPr>
          <a:xfrm>
            <a:off x="165100" y="609600"/>
            <a:ext cx="29718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ttangolo 10">
            <a:extLst>
              <a:ext uri="{FF2B5EF4-FFF2-40B4-BE49-F238E27FC236}">
                <a16:creationId xmlns:a16="http://schemas.microsoft.com/office/drawing/2014/main" id="{E7EE876A-5F3F-5948-BDDD-D54E48947064}"/>
              </a:ext>
            </a:extLst>
          </p:cNvPr>
          <p:cNvSpPr>
            <a:spLocks noChangeArrowheads="1"/>
          </p:cNvSpPr>
          <p:nvPr/>
        </p:nvSpPr>
        <p:spPr bwMode="auto">
          <a:xfrm>
            <a:off x="165100" y="152400"/>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dirty="0">
              <a:latin typeface="+mn-lt"/>
              <a:ea typeface="+mn-ea"/>
            </a:endParaRPr>
          </a:p>
        </p:txBody>
      </p:sp>
      <p:sp>
        <p:nvSpPr>
          <p:cNvPr id="12" name="Connettore 1 11">
            <a:extLst>
              <a:ext uri="{FF2B5EF4-FFF2-40B4-BE49-F238E27FC236}">
                <a16:creationId xmlns:a16="http://schemas.microsoft.com/office/drawing/2014/main" id="{A052F120-6DCF-8B4F-B172-AB13DA1804D9}"/>
              </a:ext>
            </a:extLst>
          </p:cNvPr>
          <p:cNvSpPr>
            <a:spLocks noChangeShapeType="1"/>
          </p:cNvSpPr>
          <p:nvPr/>
        </p:nvSpPr>
        <p:spPr bwMode="auto">
          <a:xfrm>
            <a:off x="165100" y="533400"/>
            <a:ext cx="95694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13" name="Ovale 12">
            <a:extLst>
              <a:ext uri="{FF2B5EF4-FFF2-40B4-BE49-F238E27FC236}">
                <a16:creationId xmlns:a16="http://schemas.microsoft.com/office/drawing/2014/main" id="{0B5C5B36-80F0-C248-A2A5-05470A14A89B}"/>
              </a:ext>
            </a:extLst>
          </p:cNvPr>
          <p:cNvSpPr/>
          <p:nvPr/>
        </p:nvSpPr>
        <p:spPr>
          <a:xfrm>
            <a:off x="1403350" y="228600"/>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Ovale 13">
            <a:extLst>
              <a:ext uri="{FF2B5EF4-FFF2-40B4-BE49-F238E27FC236}">
                <a16:creationId xmlns:a16="http://schemas.microsoft.com/office/drawing/2014/main" id="{0DFE0E65-CB78-6747-8B66-7A19A4C56D68}"/>
              </a:ext>
            </a:extLst>
          </p:cNvPr>
          <p:cNvSpPr/>
          <p:nvPr/>
        </p:nvSpPr>
        <p:spPr>
          <a:xfrm>
            <a:off x="1506538" y="323850"/>
            <a:ext cx="454025"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ttangolo 14">
            <a:extLst>
              <a:ext uri="{FF2B5EF4-FFF2-40B4-BE49-F238E27FC236}">
                <a16:creationId xmlns:a16="http://schemas.microsoft.com/office/drawing/2014/main" id="{A6E1C970-9B1B-3044-ADA7-207AA960C483}"/>
              </a:ext>
            </a:extLst>
          </p:cNvPr>
          <p:cNvSpPr>
            <a:spLocks noChangeArrowheads="1"/>
          </p:cNvSpPr>
          <p:nvPr/>
        </p:nvSpPr>
        <p:spPr bwMode="auto">
          <a:xfrm>
            <a:off x="161925" y="6388100"/>
            <a:ext cx="956786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2" name="Titolo 1"/>
          <p:cNvSpPr>
            <a:spLocks noGrp="1"/>
          </p:cNvSpPr>
          <p:nvPr>
            <p:ph type="title"/>
          </p:nvPr>
        </p:nvSpPr>
        <p:spPr>
          <a:xfrm>
            <a:off x="412750" y="914400"/>
            <a:ext cx="2559050" cy="990600"/>
          </a:xfrm>
        </p:spPr>
        <p:txBody>
          <a:bodyPr>
            <a:noAutofit/>
          </a:bodyPr>
          <a:lstStyle>
            <a:lvl1pPr algn="l">
              <a:buNone/>
              <a:defRPr sz="2200" b="1">
                <a:solidFill>
                  <a:srgbClr val="FFFFFF"/>
                </a:solidFill>
              </a:defRPr>
            </a:lvl1pPr>
          </a:lstStyle>
          <a:p>
            <a:r>
              <a:rPr lang="it-IT"/>
              <a:t>Fare clic per modificare stile</a:t>
            </a:r>
            <a:endParaRPr lang="en-US"/>
          </a:p>
        </p:txBody>
      </p:sp>
      <p:sp>
        <p:nvSpPr>
          <p:cNvPr id="3" name="Segnaposto testo 2"/>
          <p:cNvSpPr>
            <a:spLocks noGrp="1"/>
          </p:cNvSpPr>
          <p:nvPr>
            <p:ph type="body" idx="2"/>
          </p:nvPr>
        </p:nvSpPr>
        <p:spPr>
          <a:xfrm>
            <a:off x="412750" y="1981201"/>
            <a:ext cx="255905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it-IT"/>
              <a:t>Fare clic per modificare gli stili del testo dello schema</a:t>
            </a:r>
          </a:p>
        </p:txBody>
      </p:sp>
      <p:sp>
        <p:nvSpPr>
          <p:cNvPr id="20" name="Segnaposto contenuto 19"/>
          <p:cNvSpPr>
            <a:spLocks noGrp="1"/>
          </p:cNvSpPr>
          <p:nvPr>
            <p:ph sz="quarter" idx="1"/>
          </p:nvPr>
        </p:nvSpPr>
        <p:spPr>
          <a:xfrm>
            <a:off x="3384550" y="685800"/>
            <a:ext cx="6108700" cy="5410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6" name="Segnaposto numero diapositiva 6">
            <a:extLst>
              <a:ext uri="{FF2B5EF4-FFF2-40B4-BE49-F238E27FC236}">
                <a16:creationId xmlns:a16="http://schemas.microsoft.com/office/drawing/2014/main" id="{5BFCF471-C1C2-824B-9419-A0537DE4A729}"/>
              </a:ext>
            </a:extLst>
          </p:cNvPr>
          <p:cNvSpPr>
            <a:spLocks noGrp="1"/>
          </p:cNvSpPr>
          <p:nvPr>
            <p:ph type="sldNum" sz="quarter" idx="10"/>
          </p:nvPr>
        </p:nvSpPr>
        <p:spPr>
          <a:xfrm>
            <a:off x="1485900" y="312738"/>
            <a:ext cx="495300" cy="441325"/>
          </a:xfrm>
        </p:spPr>
        <p:txBody>
          <a:bodyPr/>
          <a:lstStyle>
            <a:lvl1pPr>
              <a:defRPr smtClean="0">
                <a:solidFill>
                  <a:srgbClr val="7B9899"/>
                </a:solidFill>
              </a:defRPr>
            </a:lvl1pPr>
          </a:lstStyle>
          <a:p>
            <a:pPr>
              <a:defRPr/>
            </a:pPr>
            <a:fld id="{6076EFC9-88AE-C24D-896A-CA57A8EA58D8}" type="slidenum">
              <a:rPr lang="it-IT" altLang="it-IT"/>
              <a:pPr>
                <a:defRPr/>
              </a:pPr>
              <a:t>‹N›</a:t>
            </a:fld>
            <a:endParaRPr lang="it-IT" altLang="it-IT"/>
          </a:p>
        </p:txBody>
      </p:sp>
      <p:sp>
        <p:nvSpPr>
          <p:cNvPr id="17" name="Segnaposto data 4">
            <a:extLst>
              <a:ext uri="{FF2B5EF4-FFF2-40B4-BE49-F238E27FC236}">
                <a16:creationId xmlns:a16="http://schemas.microsoft.com/office/drawing/2014/main" id="{C3D3FAA6-F853-5A4D-9A32-79355F9E377E}"/>
              </a:ext>
            </a:extLst>
          </p:cNvPr>
          <p:cNvSpPr>
            <a:spLocks noGrp="1"/>
          </p:cNvSpPr>
          <p:nvPr>
            <p:ph type="dt" sz="half" idx="11"/>
          </p:nvPr>
        </p:nvSpPr>
        <p:spPr/>
        <p:txBody>
          <a:bodyPr/>
          <a:lstStyle>
            <a:lvl1pPr>
              <a:defRPr/>
            </a:lvl1pPr>
          </a:lstStyle>
          <a:p>
            <a:pPr>
              <a:defRPr/>
            </a:pPr>
            <a:r>
              <a:rPr lang="it-IT" altLang="it-IT"/>
              <a:t>CRIBA FVG - Udine, 19 dicembre 2018</a:t>
            </a:r>
          </a:p>
        </p:txBody>
      </p:sp>
      <p:sp>
        <p:nvSpPr>
          <p:cNvPr id="18" name="Segnaposto piè di pagina 5">
            <a:extLst>
              <a:ext uri="{FF2B5EF4-FFF2-40B4-BE49-F238E27FC236}">
                <a16:creationId xmlns:a16="http://schemas.microsoft.com/office/drawing/2014/main" id="{38252DA6-F60A-A949-ABCB-90A12D439F50}"/>
              </a:ext>
            </a:extLst>
          </p:cNvPr>
          <p:cNvSpPr>
            <a:spLocks noGrp="1"/>
          </p:cNvSpPr>
          <p:nvPr>
            <p:ph type="ftr" sz="quarter" idx="12"/>
          </p:nvPr>
        </p:nvSpPr>
        <p:spPr>
          <a:xfrm>
            <a:off x="327025" y="6410325"/>
            <a:ext cx="3663950" cy="366713"/>
          </a:xfrm>
        </p:spPr>
        <p:txBody>
          <a:bodyPr/>
          <a:lstStyle>
            <a:lvl1pPr>
              <a:defRPr/>
            </a:lvl1pPr>
          </a:lstStyle>
          <a:p>
            <a:pPr>
              <a:defRPr/>
            </a:pPr>
            <a:r>
              <a:rPr lang="it-IT" altLang="it-IT"/>
              <a:t>CRIBA FVG </a:t>
            </a:r>
          </a:p>
        </p:txBody>
      </p:sp>
    </p:spTree>
    <p:extLst>
      <p:ext uri="{BB962C8B-B14F-4D97-AF65-F5344CB8AC3E}">
        <p14:creationId xmlns:p14="http://schemas.microsoft.com/office/powerpoint/2010/main" val="1992567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Connettore 1 4">
            <a:extLst>
              <a:ext uri="{FF2B5EF4-FFF2-40B4-BE49-F238E27FC236}">
                <a16:creationId xmlns:a16="http://schemas.microsoft.com/office/drawing/2014/main" id="{52F49BBB-4F9C-A24F-BA69-C20496241D19}"/>
              </a:ext>
            </a:extLst>
          </p:cNvPr>
          <p:cNvSpPr>
            <a:spLocks noChangeShapeType="1"/>
          </p:cNvSpPr>
          <p:nvPr/>
        </p:nvSpPr>
        <p:spPr bwMode="auto">
          <a:xfrm>
            <a:off x="165100" y="533400"/>
            <a:ext cx="95694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6" name="Rettangolo 20">
            <a:extLst>
              <a:ext uri="{FF2B5EF4-FFF2-40B4-BE49-F238E27FC236}">
                <a16:creationId xmlns:a16="http://schemas.microsoft.com/office/drawing/2014/main" id="{E9E065AC-2340-6840-ABDD-15DC86108F66}"/>
              </a:ext>
            </a:extLst>
          </p:cNvPr>
          <p:cNvSpPr>
            <a:spLocks noChangeArrowheads="1"/>
          </p:cNvSpPr>
          <p:nvPr/>
        </p:nvSpPr>
        <p:spPr bwMode="white">
          <a:xfrm>
            <a:off x="0" y="6705600"/>
            <a:ext cx="9906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7" name="Rettangolo 21">
            <a:extLst>
              <a:ext uri="{FF2B5EF4-FFF2-40B4-BE49-F238E27FC236}">
                <a16:creationId xmlns:a16="http://schemas.microsoft.com/office/drawing/2014/main" id="{82EFC495-D426-454F-BDD4-FC9CBBC5F367}"/>
              </a:ext>
            </a:extLst>
          </p:cNvPr>
          <p:cNvSpPr>
            <a:spLocks noChangeArrowheads="1"/>
          </p:cNvSpPr>
          <p:nvPr/>
        </p:nvSpPr>
        <p:spPr bwMode="white">
          <a:xfrm>
            <a:off x="974090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8" name="Rettangolo 23">
            <a:extLst>
              <a:ext uri="{FF2B5EF4-FFF2-40B4-BE49-F238E27FC236}">
                <a16:creationId xmlns:a16="http://schemas.microsoft.com/office/drawing/2014/main" id="{BC370715-74D8-AA4E-A82C-3E44888F9C96}"/>
              </a:ext>
            </a:extLst>
          </p:cNvPr>
          <p:cNvSpPr>
            <a:spLocks noChangeArrowheads="1"/>
          </p:cNvSpPr>
          <p:nvPr/>
        </p:nvSpPr>
        <p:spPr bwMode="white">
          <a:xfrm>
            <a:off x="0" y="0"/>
            <a:ext cx="9906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9" name="Rettangolo 24">
            <a:extLst>
              <a:ext uri="{FF2B5EF4-FFF2-40B4-BE49-F238E27FC236}">
                <a16:creationId xmlns:a16="http://schemas.microsoft.com/office/drawing/2014/main" id="{B6D67671-A1C0-C24D-A8BD-409A2B61A9FE}"/>
              </a:ext>
            </a:extLst>
          </p:cNvPr>
          <p:cNvSpPr>
            <a:spLocks noChangeArrowheads="1"/>
          </p:cNvSpPr>
          <p:nvPr/>
        </p:nvSpPr>
        <p:spPr bwMode="white">
          <a:xfrm>
            <a:off x="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10" name="Rettangolo 9">
            <a:extLst>
              <a:ext uri="{FF2B5EF4-FFF2-40B4-BE49-F238E27FC236}">
                <a16:creationId xmlns:a16="http://schemas.microsoft.com/office/drawing/2014/main" id="{3AFC0620-FB2D-174B-ABCF-FA6D1C44CE5D}"/>
              </a:ext>
            </a:extLst>
          </p:cNvPr>
          <p:cNvSpPr>
            <a:spLocks noChangeArrowheads="1"/>
          </p:cNvSpPr>
          <p:nvPr/>
        </p:nvSpPr>
        <p:spPr bwMode="auto">
          <a:xfrm>
            <a:off x="165100" y="152400"/>
            <a:ext cx="95694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11" name="Rettangolo 10">
            <a:extLst>
              <a:ext uri="{FF2B5EF4-FFF2-40B4-BE49-F238E27FC236}">
                <a16:creationId xmlns:a16="http://schemas.microsoft.com/office/drawing/2014/main" id="{E6D45C75-E1E3-2E41-B687-7FD2FD3DA3BF}"/>
              </a:ext>
            </a:extLst>
          </p:cNvPr>
          <p:cNvSpPr/>
          <p:nvPr/>
        </p:nvSpPr>
        <p:spPr>
          <a:xfrm>
            <a:off x="165100" y="609600"/>
            <a:ext cx="29718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ttangolo 11">
            <a:extLst>
              <a:ext uri="{FF2B5EF4-FFF2-40B4-BE49-F238E27FC236}">
                <a16:creationId xmlns:a16="http://schemas.microsoft.com/office/drawing/2014/main" id="{DAC28247-F008-EC45-ACD0-8D757A983D3C}"/>
              </a:ext>
            </a:extLst>
          </p:cNvPr>
          <p:cNvSpPr>
            <a:spLocks noChangeArrowheads="1"/>
          </p:cNvSpPr>
          <p:nvPr/>
        </p:nvSpPr>
        <p:spPr bwMode="auto">
          <a:xfrm>
            <a:off x="165100" y="155575"/>
            <a:ext cx="95694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dirty="0">
              <a:latin typeface="+mn-lt"/>
              <a:ea typeface="+mn-ea"/>
            </a:endParaRPr>
          </a:p>
        </p:txBody>
      </p:sp>
      <p:sp>
        <p:nvSpPr>
          <p:cNvPr id="13" name="Ovale 12">
            <a:extLst>
              <a:ext uri="{FF2B5EF4-FFF2-40B4-BE49-F238E27FC236}">
                <a16:creationId xmlns:a16="http://schemas.microsoft.com/office/drawing/2014/main" id="{E2FE91FC-F1CF-384C-803E-E23831234505}"/>
              </a:ext>
            </a:extLst>
          </p:cNvPr>
          <p:cNvSpPr/>
          <p:nvPr/>
        </p:nvSpPr>
        <p:spPr>
          <a:xfrm>
            <a:off x="1403350" y="228600"/>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Ovale 13">
            <a:extLst>
              <a:ext uri="{FF2B5EF4-FFF2-40B4-BE49-F238E27FC236}">
                <a16:creationId xmlns:a16="http://schemas.microsoft.com/office/drawing/2014/main" id="{CC351B6A-B2D3-684B-830E-DC9A8F25E7D5}"/>
              </a:ext>
            </a:extLst>
          </p:cNvPr>
          <p:cNvSpPr/>
          <p:nvPr/>
        </p:nvSpPr>
        <p:spPr>
          <a:xfrm>
            <a:off x="1506538" y="323850"/>
            <a:ext cx="454025"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ttangolo 14">
            <a:extLst>
              <a:ext uri="{FF2B5EF4-FFF2-40B4-BE49-F238E27FC236}">
                <a16:creationId xmlns:a16="http://schemas.microsoft.com/office/drawing/2014/main" id="{A7A4CB4F-BB24-674A-86CC-D99F39151EFF}"/>
              </a:ext>
            </a:extLst>
          </p:cNvPr>
          <p:cNvSpPr>
            <a:spLocks noChangeArrowheads="1"/>
          </p:cNvSpPr>
          <p:nvPr/>
        </p:nvSpPr>
        <p:spPr bwMode="auto">
          <a:xfrm>
            <a:off x="161925" y="6388100"/>
            <a:ext cx="956786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2" name="Titolo 1"/>
          <p:cNvSpPr>
            <a:spLocks noGrp="1"/>
          </p:cNvSpPr>
          <p:nvPr>
            <p:ph type="title"/>
          </p:nvPr>
        </p:nvSpPr>
        <p:spPr>
          <a:xfrm>
            <a:off x="3250406" y="5029200"/>
            <a:ext cx="6356350" cy="1219200"/>
          </a:xfrm>
        </p:spPr>
        <p:txBody>
          <a:bodyPr anchor="t">
            <a:noAutofit/>
          </a:bodyPr>
          <a:lstStyle>
            <a:lvl1pPr algn="l">
              <a:buNone/>
              <a:defRPr sz="2400" b="1">
                <a:solidFill>
                  <a:schemeClr val="tx2"/>
                </a:solidFill>
              </a:defRPr>
            </a:lvl1pPr>
          </a:lstStyle>
          <a:p>
            <a:r>
              <a:rPr lang="it-IT"/>
              <a:t>Fare clic per modificare stile</a:t>
            </a:r>
            <a:endParaRPr lang="en-US"/>
          </a:p>
        </p:txBody>
      </p:sp>
      <p:sp>
        <p:nvSpPr>
          <p:cNvPr id="3" name="Segnaposto immagine 2"/>
          <p:cNvSpPr>
            <a:spLocks noGrp="1"/>
          </p:cNvSpPr>
          <p:nvPr>
            <p:ph type="pic" idx="1"/>
          </p:nvPr>
        </p:nvSpPr>
        <p:spPr>
          <a:xfrm>
            <a:off x="3250406" y="609600"/>
            <a:ext cx="6356350" cy="4267200"/>
          </a:xfrm>
        </p:spPr>
        <p:txBody>
          <a:bodyPr>
            <a:normAutofit/>
          </a:bodyPr>
          <a:lstStyle>
            <a:lvl1pPr marL="0" indent="0">
              <a:buNone/>
              <a:defRPr sz="3200"/>
            </a:lvl1pPr>
          </a:lstStyle>
          <a:p>
            <a:pPr lvl="0"/>
            <a:r>
              <a:rPr lang="it-IT" noProof="0"/>
              <a:t>Fare clic sull'icona per inserire un'immagine</a:t>
            </a:r>
            <a:endParaRPr lang="en-US" noProof="0" dirty="0"/>
          </a:p>
        </p:txBody>
      </p:sp>
      <p:sp>
        <p:nvSpPr>
          <p:cNvPr id="4" name="Segnaposto testo 3"/>
          <p:cNvSpPr>
            <a:spLocks noGrp="1"/>
          </p:cNvSpPr>
          <p:nvPr>
            <p:ph type="body" sz="half" idx="2"/>
          </p:nvPr>
        </p:nvSpPr>
        <p:spPr>
          <a:xfrm>
            <a:off x="412750" y="990600"/>
            <a:ext cx="26416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it-IT"/>
              <a:t>Fare clic per modificare gli stili del testo dello schema</a:t>
            </a:r>
          </a:p>
        </p:txBody>
      </p:sp>
      <p:sp>
        <p:nvSpPr>
          <p:cNvPr id="16" name="Segnaposto numero diapositiva 6">
            <a:extLst>
              <a:ext uri="{FF2B5EF4-FFF2-40B4-BE49-F238E27FC236}">
                <a16:creationId xmlns:a16="http://schemas.microsoft.com/office/drawing/2014/main" id="{C09CAA14-5248-8F44-AC37-3BEB33094C31}"/>
              </a:ext>
            </a:extLst>
          </p:cNvPr>
          <p:cNvSpPr>
            <a:spLocks noGrp="1"/>
          </p:cNvSpPr>
          <p:nvPr>
            <p:ph type="sldNum" sz="quarter" idx="10"/>
          </p:nvPr>
        </p:nvSpPr>
        <p:spPr>
          <a:xfrm>
            <a:off x="1485900" y="312738"/>
            <a:ext cx="495300" cy="441325"/>
          </a:xfrm>
        </p:spPr>
        <p:txBody>
          <a:bodyPr/>
          <a:lstStyle>
            <a:lvl1pPr>
              <a:defRPr smtClean="0"/>
            </a:lvl1pPr>
          </a:lstStyle>
          <a:p>
            <a:pPr>
              <a:defRPr/>
            </a:pPr>
            <a:fld id="{50ECC210-03BE-3740-B430-BC8A13C3D76A}" type="slidenum">
              <a:rPr lang="it-IT" altLang="it-IT"/>
              <a:pPr>
                <a:defRPr/>
              </a:pPr>
              <a:t>‹N›</a:t>
            </a:fld>
            <a:endParaRPr lang="it-IT" altLang="it-IT"/>
          </a:p>
        </p:txBody>
      </p:sp>
      <p:sp>
        <p:nvSpPr>
          <p:cNvPr id="17" name="Segnaposto data 4">
            <a:extLst>
              <a:ext uri="{FF2B5EF4-FFF2-40B4-BE49-F238E27FC236}">
                <a16:creationId xmlns:a16="http://schemas.microsoft.com/office/drawing/2014/main" id="{B4B161D8-E608-204C-BC61-899DCDEAF355}"/>
              </a:ext>
            </a:extLst>
          </p:cNvPr>
          <p:cNvSpPr>
            <a:spLocks noGrp="1"/>
          </p:cNvSpPr>
          <p:nvPr>
            <p:ph type="dt" sz="half" idx="11"/>
          </p:nvPr>
        </p:nvSpPr>
        <p:spPr>
          <a:xfrm>
            <a:off x="6270625" y="6405563"/>
            <a:ext cx="3298825" cy="365125"/>
          </a:xfrm>
        </p:spPr>
        <p:txBody>
          <a:bodyPr/>
          <a:lstStyle>
            <a:lvl1pPr>
              <a:defRPr/>
            </a:lvl1pPr>
          </a:lstStyle>
          <a:p>
            <a:pPr>
              <a:defRPr/>
            </a:pPr>
            <a:r>
              <a:rPr lang="it-IT" altLang="it-IT"/>
              <a:t>CRIBA FVG - Udine, 19 dicembre 2018</a:t>
            </a:r>
          </a:p>
        </p:txBody>
      </p:sp>
      <p:sp>
        <p:nvSpPr>
          <p:cNvPr id="18" name="Segnaposto piè di pagina 5">
            <a:extLst>
              <a:ext uri="{FF2B5EF4-FFF2-40B4-BE49-F238E27FC236}">
                <a16:creationId xmlns:a16="http://schemas.microsoft.com/office/drawing/2014/main" id="{5A9FAC95-FD7F-8F4B-B3A6-133826B1D30D}"/>
              </a:ext>
            </a:extLst>
          </p:cNvPr>
          <p:cNvSpPr>
            <a:spLocks noGrp="1"/>
          </p:cNvSpPr>
          <p:nvPr>
            <p:ph type="ftr" sz="quarter" idx="12"/>
          </p:nvPr>
        </p:nvSpPr>
        <p:spPr>
          <a:xfrm>
            <a:off x="327025" y="6410325"/>
            <a:ext cx="3883025" cy="366713"/>
          </a:xfrm>
        </p:spPr>
        <p:txBody>
          <a:bodyPr/>
          <a:lstStyle>
            <a:lvl1pPr>
              <a:defRPr/>
            </a:lvl1pPr>
          </a:lstStyle>
          <a:p>
            <a:pPr>
              <a:defRPr/>
            </a:pPr>
            <a:r>
              <a:rPr lang="it-IT" altLang="it-IT"/>
              <a:t>CRIBA FVG </a:t>
            </a:r>
          </a:p>
        </p:txBody>
      </p:sp>
    </p:spTree>
    <p:extLst>
      <p:ext uri="{BB962C8B-B14F-4D97-AF65-F5344CB8AC3E}">
        <p14:creationId xmlns:p14="http://schemas.microsoft.com/office/powerpoint/2010/main" val="149235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ttangolo 16">
            <a:extLst>
              <a:ext uri="{FF2B5EF4-FFF2-40B4-BE49-F238E27FC236}">
                <a16:creationId xmlns:a16="http://schemas.microsoft.com/office/drawing/2014/main" id="{44805E34-441B-4D41-8A35-056D1A22A1EA}"/>
              </a:ext>
            </a:extLst>
          </p:cNvPr>
          <p:cNvSpPr>
            <a:spLocks noChangeArrowheads="1"/>
          </p:cNvSpPr>
          <p:nvPr/>
        </p:nvSpPr>
        <p:spPr bwMode="white">
          <a:xfrm>
            <a:off x="0" y="6705600"/>
            <a:ext cx="9906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1027" name="Rettangolo 15">
            <a:extLst>
              <a:ext uri="{FF2B5EF4-FFF2-40B4-BE49-F238E27FC236}">
                <a16:creationId xmlns:a16="http://schemas.microsoft.com/office/drawing/2014/main" id="{F20DF745-6089-E74C-BA75-464AD9660E7A}"/>
              </a:ext>
            </a:extLst>
          </p:cNvPr>
          <p:cNvSpPr>
            <a:spLocks noChangeArrowheads="1"/>
          </p:cNvSpPr>
          <p:nvPr/>
        </p:nvSpPr>
        <p:spPr bwMode="white">
          <a:xfrm>
            <a:off x="0" y="0"/>
            <a:ext cx="9906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1028" name="Rettangolo 17">
            <a:extLst>
              <a:ext uri="{FF2B5EF4-FFF2-40B4-BE49-F238E27FC236}">
                <a16:creationId xmlns:a16="http://schemas.microsoft.com/office/drawing/2014/main" id="{240C0954-CC84-F444-9A99-6E0588FF48AF}"/>
              </a:ext>
            </a:extLst>
          </p:cNvPr>
          <p:cNvSpPr>
            <a:spLocks noChangeArrowheads="1"/>
          </p:cNvSpPr>
          <p:nvPr/>
        </p:nvSpPr>
        <p:spPr bwMode="white">
          <a:xfrm>
            <a:off x="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1029" name="Rettangolo 18">
            <a:extLst>
              <a:ext uri="{FF2B5EF4-FFF2-40B4-BE49-F238E27FC236}">
                <a16:creationId xmlns:a16="http://schemas.microsoft.com/office/drawing/2014/main" id="{68FE3B36-A73F-9244-B603-CCDD8F646CFD}"/>
              </a:ext>
            </a:extLst>
          </p:cNvPr>
          <p:cNvSpPr>
            <a:spLocks noChangeArrowheads="1"/>
          </p:cNvSpPr>
          <p:nvPr/>
        </p:nvSpPr>
        <p:spPr bwMode="white">
          <a:xfrm>
            <a:off x="9740900" y="0"/>
            <a:ext cx="1651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800">
              <a:latin typeface="Georgia" panose="02040502050405020303" pitchFamily="18" charset="0"/>
            </a:endParaRPr>
          </a:p>
        </p:txBody>
      </p:sp>
      <p:sp>
        <p:nvSpPr>
          <p:cNvPr id="9" name="Rettangolo 8">
            <a:extLst>
              <a:ext uri="{FF2B5EF4-FFF2-40B4-BE49-F238E27FC236}">
                <a16:creationId xmlns:a16="http://schemas.microsoft.com/office/drawing/2014/main" id="{C41207B6-86C1-6B4E-A986-878DA40CA56D}"/>
              </a:ext>
            </a:extLst>
          </p:cNvPr>
          <p:cNvSpPr>
            <a:spLocks noChangeArrowheads="1"/>
          </p:cNvSpPr>
          <p:nvPr/>
        </p:nvSpPr>
        <p:spPr bwMode="auto">
          <a:xfrm>
            <a:off x="0" y="6557963"/>
            <a:ext cx="990600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8" name="Rettangolo 7">
            <a:extLst>
              <a:ext uri="{FF2B5EF4-FFF2-40B4-BE49-F238E27FC236}">
                <a16:creationId xmlns:a16="http://schemas.microsoft.com/office/drawing/2014/main" id="{F048262B-88C0-1443-8726-1CAB9037491C}"/>
              </a:ext>
            </a:extLst>
          </p:cNvPr>
          <p:cNvSpPr>
            <a:spLocks noChangeArrowheads="1"/>
          </p:cNvSpPr>
          <p:nvPr/>
        </p:nvSpPr>
        <p:spPr bwMode="auto">
          <a:xfrm>
            <a:off x="165100" y="155575"/>
            <a:ext cx="9569450" cy="639286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dirty="0">
              <a:latin typeface="+mn-lt"/>
              <a:ea typeface="+mn-ea"/>
            </a:endParaRPr>
          </a:p>
        </p:txBody>
      </p:sp>
      <p:sp>
        <p:nvSpPr>
          <p:cNvPr id="10" name="Connettore 1 9">
            <a:extLst>
              <a:ext uri="{FF2B5EF4-FFF2-40B4-BE49-F238E27FC236}">
                <a16:creationId xmlns:a16="http://schemas.microsoft.com/office/drawing/2014/main" id="{95553E52-DB1B-CA44-80F8-C9CD42CF0687}"/>
              </a:ext>
            </a:extLst>
          </p:cNvPr>
          <p:cNvSpPr>
            <a:spLocks noChangeShapeType="1"/>
          </p:cNvSpPr>
          <p:nvPr/>
        </p:nvSpPr>
        <p:spPr bwMode="auto">
          <a:xfrm>
            <a:off x="165100" y="1276350"/>
            <a:ext cx="95694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a:latin typeface="+mn-lt"/>
              <a:ea typeface="+mn-ea"/>
            </a:endParaRPr>
          </a:p>
        </p:txBody>
      </p:sp>
      <p:sp>
        <p:nvSpPr>
          <p:cNvPr id="12" name="Ovale 11">
            <a:extLst>
              <a:ext uri="{FF2B5EF4-FFF2-40B4-BE49-F238E27FC236}">
                <a16:creationId xmlns:a16="http://schemas.microsoft.com/office/drawing/2014/main" id="{80CDF9C2-9067-D941-A778-A47038BFA447}"/>
              </a:ext>
            </a:extLst>
          </p:cNvPr>
          <p:cNvSpPr/>
          <p:nvPr/>
        </p:nvSpPr>
        <p:spPr>
          <a:xfrm>
            <a:off x="4622800" y="955675"/>
            <a:ext cx="6604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Ovale 14">
            <a:extLst>
              <a:ext uri="{FF2B5EF4-FFF2-40B4-BE49-F238E27FC236}">
                <a16:creationId xmlns:a16="http://schemas.microsoft.com/office/drawing/2014/main" id="{556944D5-908A-3E46-94DF-BA0A10DE7ED7}"/>
              </a:ext>
            </a:extLst>
          </p:cNvPr>
          <p:cNvSpPr/>
          <p:nvPr/>
        </p:nvSpPr>
        <p:spPr>
          <a:xfrm>
            <a:off x="4725988" y="6353175"/>
            <a:ext cx="454025" cy="420688"/>
          </a:xfrm>
          <a:prstGeom prst="ellipse">
            <a:avLst/>
          </a:prstGeom>
          <a:solidFill>
            <a:srgbClr val="FFFFFF"/>
          </a:solidFill>
          <a:ln w="50800" cap="rnd" cmpd="dbl" algn="ctr">
            <a:solidFill>
              <a:schemeClr val="accent5">
                <a:lumMod val="5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schemeClr val="tx1"/>
              </a:solidFill>
              <a:latin typeface="Cambria"/>
              <a:cs typeface="Cambria"/>
            </a:endParaRPr>
          </a:p>
        </p:txBody>
      </p:sp>
      <p:sp>
        <p:nvSpPr>
          <p:cNvPr id="23" name="Segnaposto numero diapositiva 22">
            <a:extLst>
              <a:ext uri="{FF2B5EF4-FFF2-40B4-BE49-F238E27FC236}">
                <a16:creationId xmlns:a16="http://schemas.microsoft.com/office/drawing/2014/main" id="{5D3A1E6B-E219-D548-8CA6-7896D632DF3E}"/>
              </a:ext>
            </a:extLst>
          </p:cNvPr>
          <p:cNvSpPr>
            <a:spLocks noGrp="1"/>
          </p:cNvSpPr>
          <p:nvPr>
            <p:ph type="sldNum" sz="quarter" idx="4"/>
          </p:nvPr>
        </p:nvSpPr>
        <p:spPr>
          <a:xfrm>
            <a:off x="4705350" y="6342063"/>
            <a:ext cx="4953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200" smtClean="0">
                <a:solidFill>
                  <a:srgbClr val="000000"/>
                </a:solidFill>
                <a:latin typeface="Georgia" panose="02040502050405020303" pitchFamily="18" charset="0"/>
              </a:defRPr>
            </a:lvl1pPr>
          </a:lstStyle>
          <a:p>
            <a:pPr>
              <a:defRPr/>
            </a:pPr>
            <a:fld id="{EDA38979-AF16-DB40-8DB6-45210FE5198A}" type="slidenum">
              <a:rPr lang="it-IT" altLang="it-IT"/>
              <a:pPr>
                <a:defRPr/>
              </a:pPr>
              <a:t>‹N›</a:t>
            </a:fld>
            <a:endParaRPr lang="it-IT" altLang="it-IT"/>
          </a:p>
        </p:txBody>
      </p:sp>
      <p:sp>
        <p:nvSpPr>
          <p:cNvPr id="1036" name="Segnaposto titolo 21">
            <a:extLst>
              <a:ext uri="{FF2B5EF4-FFF2-40B4-BE49-F238E27FC236}">
                <a16:creationId xmlns:a16="http://schemas.microsoft.com/office/drawing/2014/main" id="{6CB61BBA-FFCF-754B-A913-D02498A6D015}"/>
              </a:ext>
            </a:extLst>
          </p:cNvPr>
          <p:cNvSpPr>
            <a:spLocks noGrp="1"/>
          </p:cNvSpPr>
          <p:nvPr>
            <p:ph type="title"/>
          </p:nvPr>
        </p:nvSpPr>
        <p:spPr bwMode="auto">
          <a:xfrm>
            <a:off x="327025" y="228600"/>
            <a:ext cx="92456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it-IT" altLang="it-IT"/>
              <a:t>Fare clic per modificare stile</a:t>
            </a:r>
            <a:endParaRPr lang="en-US" altLang="it-IT"/>
          </a:p>
        </p:txBody>
      </p:sp>
      <p:sp>
        <p:nvSpPr>
          <p:cNvPr id="1037" name="Segnaposto testo 12">
            <a:extLst>
              <a:ext uri="{FF2B5EF4-FFF2-40B4-BE49-F238E27FC236}">
                <a16:creationId xmlns:a16="http://schemas.microsoft.com/office/drawing/2014/main" id="{8E9165D1-8236-CC45-B3E6-97388AA5FA9C}"/>
              </a:ext>
            </a:extLst>
          </p:cNvPr>
          <p:cNvSpPr>
            <a:spLocks noGrp="1"/>
          </p:cNvSpPr>
          <p:nvPr>
            <p:ph type="body" idx="1"/>
          </p:nvPr>
        </p:nvSpPr>
        <p:spPr bwMode="auto">
          <a:xfrm>
            <a:off x="327025" y="1524000"/>
            <a:ext cx="92456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3" name="Segnaposto piè di pagina 2">
            <a:extLst>
              <a:ext uri="{FF2B5EF4-FFF2-40B4-BE49-F238E27FC236}">
                <a16:creationId xmlns:a16="http://schemas.microsoft.com/office/drawing/2014/main" id="{5D2C0340-DFAB-5B48-BFBB-60350AA96705}"/>
              </a:ext>
            </a:extLst>
          </p:cNvPr>
          <p:cNvSpPr>
            <a:spLocks noGrp="1"/>
          </p:cNvSpPr>
          <p:nvPr>
            <p:ph type="ftr" sz="quarter" idx="3"/>
          </p:nvPr>
        </p:nvSpPr>
        <p:spPr>
          <a:xfrm>
            <a:off x="330200" y="6535738"/>
            <a:ext cx="3879850" cy="247650"/>
          </a:xfrm>
          <a:prstGeom prst="rect">
            <a:avLst/>
          </a:prstGeom>
        </p:spPr>
        <p:txBody>
          <a:bodyPr vert="horz" wrap="square" lIns="91440" tIns="45720" rIns="91440" bIns="45720" numCol="1" anchor="b" anchorCtr="0" compatLnSpc="1">
            <a:prstTxWarp prst="textNoShape">
              <a:avLst/>
            </a:prstTxWarp>
          </a:bodyPr>
          <a:lstStyle>
            <a:lvl1pPr eaLnBrk="1" hangingPunct="1">
              <a:defRPr sz="1000">
                <a:solidFill>
                  <a:srgbClr val="000000"/>
                </a:solidFill>
                <a:latin typeface="Cambria" panose="02040503050406030204" pitchFamily="18" charset="0"/>
              </a:defRPr>
            </a:lvl1pPr>
          </a:lstStyle>
          <a:p>
            <a:pPr>
              <a:defRPr/>
            </a:pPr>
            <a:r>
              <a:rPr lang="it-IT" altLang="it-IT"/>
              <a:t>CRIBA FVG </a:t>
            </a:r>
          </a:p>
        </p:txBody>
      </p:sp>
      <p:sp>
        <p:nvSpPr>
          <p:cNvPr id="14" name="Segnaposto data 13">
            <a:extLst>
              <a:ext uri="{FF2B5EF4-FFF2-40B4-BE49-F238E27FC236}">
                <a16:creationId xmlns:a16="http://schemas.microsoft.com/office/drawing/2014/main" id="{D83DB8EE-D6B7-0947-8671-A4889494F244}"/>
              </a:ext>
            </a:extLst>
          </p:cNvPr>
          <p:cNvSpPr>
            <a:spLocks noGrp="1"/>
          </p:cNvSpPr>
          <p:nvPr>
            <p:ph type="dt" sz="half" idx="2"/>
          </p:nvPr>
        </p:nvSpPr>
        <p:spPr>
          <a:xfrm>
            <a:off x="6273800" y="6529388"/>
            <a:ext cx="3298825" cy="2540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atin typeface="Cambria" panose="02040503050406030204" pitchFamily="18" charset="0"/>
              </a:defRPr>
            </a:lvl1pPr>
          </a:lstStyle>
          <a:p>
            <a:pPr>
              <a:defRPr/>
            </a:pPr>
            <a:r>
              <a:rPr lang="it-IT" altLang="it-IT"/>
              <a:t>CRIBA FVG - Udine, 19 dicembre 2018</a:t>
            </a:r>
          </a:p>
        </p:txBody>
      </p:sp>
    </p:spTree>
  </p:cSld>
  <p:clrMap bg1="lt1" tx1="dk1" bg2="lt2" tx2="dk2" accent1="accent1" accent2="accent2" accent3="accent3" accent4="accent4" accent5="accent5" accent6="accent6" hlink="hlink" folHlink="folHlink"/>
  <p:sldLayoutIdLst>
    <p:sldLayoutId id="2147484510"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11" r:id="rId11"/>
    <p:sldLayoutId id="2147484521" r:id="rId12"/>
  </p:sldLayoutIdLst>
  <p:hf hdr="0" ftr="0"/>
  <p:txStyles>
    <p:titleStyle>
      <a:lvl1pPr algn="ctr" rtl="0" eaLnBrk="0" fontAlgn="base" hangingPunct="0">
        <a:spcBef>
          <a:spcPct val="0"/>
        </a:spcBef>
        <a:spcAft>
          <a:spcPct val="0"/>
        </a:spcAft>
        <a:defRPr sz="3300" kern="1200">
          <a:solidFill>
            <a:srgbClr val="323543"/>
          </a:solidFill>
          <a:latin typeface="Cambria"/>
          <a:ea typeface="ＭＳ Ｐゴシック" pitchFamily="-107" charset="-128"/>
          <a:cs typeface="Cambria"/>
        </a:defRPr>
      </a:lvl1pPr>
      <a:lvl2pPr algn="ctr" rtl="0" eaLnBrk="0" fontAlgn="base" hangingPunct="0">
        <a:spcBef>
          <a:spcPct val="0"/>
        </a:spcBef>
        <a:spcAft>
          <a:spcPct val="0"/>
        </a:spcAft>
        <a:defRPr sz="3300">
          <a:solidFill>
            <a:srgbClr val="323543"/>
          </a:solidFill>
          <a:latin typeface="Cambria" charset="0"/>
          <a:ea typeface="ＭＳ Ｐゴシック" pitchFamily="-107" charset="-128"/>
          <a:cs typeface="Cambria" pitchFamily="-106" charset="0"/>
        </a:defRPr>
      </a:lvl2pPr>
      <a:lvl3pPr algn="ctr" rtl="0" eaLnBrk="0" fontAlgn="base" hangingPunct="0">
        <a:spcBef>
          <a:spcPct val="0"/>
        </a:spcBef>
        <a:spcAft>
          <a:spcPct val="0"/>
        </a:spcAft>
        <a:defRPr sz="3300">
          <a:solidFill>
            <a:srgbClr val="323543"/>
          </a:solidFill>
          <a:latin typeface="Cambria" charset="0"/>
          <a:ea typeface="ＭＳ Ｐゴシック" pitchFamily="-107" charset="-128"/>
          <a:cs typeface="Cambria" pitchFamily="-106" charset="0"/>
        </a:defRPr>
      </a:lvl3pPr>
      <a:lvl4pPr algn="ctr" rtl="0" eaLnBrk="0" fontAlgn="base" hangingPunct="0">
        <a:spcBef>
          <a:spcPct val="0"/>
        </a:spcBef>
        <a:spcAft>
          <a:spcPct val="0"/>
        </a:spcAft>
        <a:defRPr sz="3300">
          <a:solidFill>
            <a:srgbClr val="323543"/>
          </a:solidFill>
          <a:latin typeface="Cambria" charset="0"/>
          <a:ea typeface="ＭＳ Ｐゴシック" pitchFamily="-107" charset="-128"/>
          <a:cs typeface="Cambria" pitchFamily="-106" charset="0"/>
        </a:defRPr>
      </a:lvl4pPr>
      <a:lvl5pPr algn="ctr" rtl="0" eaLnBrk="0" fontAlgn="base" hangingPunct="0">
        <a:spcBef>
          <a:spcPct val="0"/>
        </a:spcBef>
        <a:spcAft>
          <a:spcPct val="0"/>
        </a:spcAft>
        <a:defRPr sz="3300">
          <a:solidFill>
            <a:srgbClr val="323543"/>
          </a:solidFill>
          <a:latin typeface="Cambria" charset="0"/>
          <a:ea typeface="ＭＳ Ｐゴシック" pitchFamily="-107" charset="-128"/>
          <a:cs typeface="Cambria" pitchFamily="-106" charset="0"/>
        </a:defRPr>
      </a:lvl5pPr>
      <a:lvl6pPr marL="457200" algn="ctr" rtl="0" fontAlgn="base">
        <a:spcBef>
          <a:spcPct val="0"/>
        </a:spcBef>
        <a:spcAft>
          <a:spcPct val="0"/>
        </a:spcAft>
        <a:defRPr sz="3300">
          <a:solidFill>
            <a:srgbClr val="7B9899"/>
          </a:solidFill>
          <a:latin typeface="Georgia" pitchFamily="-107" charset="0"/>
          <a:ea typeface="ＭＳ Ｐゴシック" pitchFamily="-107" charset="-128"/>
          <a:cs typeface="ＭＳ Ｐゴシック" pitchFamily="-107" charset="-128"/>
        </a:defRPr>
      </a:lvl6pPr>
      <a:lvl7pPr marL="914400" algn="ctr" rtl="0" fontAlgn="base">
        <a:spcBef>
          <a:spcPct val="0"/>
        </a:spcBef>
        <a:spcAft>
          <a:spcPct val="0"/>
        </a:spcAft>
        <a:defRPr sz="3300">
          <a:solidFill>
            <a:srgbClr val="7B9899"/>
          </a:solidFill>
          <a:latin typeface="Georgia" pitchFamily="-107" charset="0"/>
          <a:ea typeface="ＭＳ Ｐゴシック" pitchFamily="-107" charset="-128"/>
          <a:cs typeface="ＭＳ Ｐゴシック" pitchFamily="-107" charset="-128"/>
        </a:defRPr>
      </a:lvl7pPr>
      <a:lvl8pPr marL="1371600" algn="ctr" rtl="0" fontAlgn="base">
        <a:spcBef>
          <a:spcPct val="0"/>
        </a:spcBef>
        <a:spcAft>
          <a:spcPct val="0"/>
        </a:spcAft>
        <a:defRPr sz="3300">
          <a:solidFill>
            <a:srgbClr val="7B9899"/>
          </a:solidFill>
          <a:latin typeface="Georgia" pitchFamily="-107" charset="0"/>
          <a:ea typeface="ＭＳ Ｐゴシック" pitchFamily="-107" charset="-128"/>
          <a:cs typeface="ＭＳ Ｐゴシック" pitchFamily="-107" charset="-128"/>
        </a:defRPr>
      </a:lvl8pPr>
      <a:lvl9pPr marL="1828800" algn="ctr" rtl="0" fontAlgn="base">
        <a:spcBef>
          <a:spcPct val="0"/>
        </a:spcBef>
        <a:spcAft>
          <a:spcPct val="0"/>
        </a:spcAft>
        <a:defRPr sz="3300">
          <a:solidFill>
            <a:srgbClr val="7B9899"/>
          </a:solidFill>
          <a:latin typeface="Georgia" pitchFamily="-107" charset="0"/>
          <a:ea typeface="ＭＳ Ｐゴシック" pitchFamily="-107" charset="-128"/>
          <a:cs typeface="ＭＳ Ｐゴシック" pitchFamily="-107" charset="-128"/>
        </a:defRPr>
      </a:lvl9pPr>
    </p:titleStyle>
    <p:bodyStyle>
      <a:lvl1pPr marL="273050" indent="-273050" algn="l" rtl="0" eaLnBrk="0" fontAlgn="base" hangingPunct="0">
        <a:spcBef>
          <a:spcPct val="20000"/>
        </a:spcBef>
        <a:spcAft>
          <a:spcPct val="0"/>
        </a:spcAft>
        <a:buClr>
          <a:schemeClr val="accent1"/>
        </a:buClr>
        <a:buSzPct val="85000"/>
        <a:buFont typeface="Wingdings 2" pitchFamily="2" charset="2"/>
        <a:buChar char=""/>
        <a:defRPr sz="2700" kern="1200">
          <a:solidFill>
            <a:schemeClr val="tx1"/>
          </a:solidFill>
          <a:latin typeface="Cambria"/>
          <a:ea typeface="ＭＳ Ｐゴシック" pitchFamily="-107" charset="-128"/>
          <a:cs typeface="Cambria"/>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Cambria"/>
          <a:ea typeface="ＭＳ Ｐゴシック" pitchFamily="-107" charset="-128"/>
          <a:cs typeface="Cambria"/>
        </a:defRPr>
      </a:lvl2pPr>
      <a:lvl3pPr marL="822325" indent="-228600" algn="l" rtl="0" eaLnBrk="0" fontAlgn="base" hangingPunct="0">
        <a:spcBef>
          <a:spcPct val="20000"/>
        </a:spcBef>
        <a:spcAft>
          <a:spcPct val="0"/>
        </a:spcAft>
        <a:buClr>
          <a:srgbClr val="8CADAE"/>
        </a:buClr>
        <a:buSzPct val="75000"/>
        <a:buFont typeface="Wingdings 2" pitchFamily="2" charset="2"/>
        <a:buChar char=""/>
        <a:defRPr sz="2000" kern="1200">
          <a:solidFill>
            <a:schemeClr val="tx1"/>
          </a:solidFill>
          <a:latin typeface="Cambria"/>
          <a:ea typeface="ＭＳ Ｐゴシック" pitchFamily="-107" charset="-128"/>
          <a:cs typeface="Cambria"/>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Cambria"/>
          <a:ea typeface="ＭＳ Ｐゴシック" pitchFamily="-107" charset="-128"/>
          <a:cs typeface="Cambria"/>
        </a:defRPr>
      </a:lvl4pPr>
      <a:lvl5pPr marL="1371600" indent="-228600" algn="l" rtl="0" eaLnBrk="0" fontAlgn="base" hangingPunct="0">
        <a:spcBef>
          <a:spcPct val="20000"/>
        </a:spcBef>
        <a:spcAft>
          <a:spcPct val="0"/>
        </a:spcAft>
        <a:buClr>
          <a:srgbClr val="8FB08C"/>
        </a:buClr>
        <a:buChar char="•"/>
        <a:defRPr kern="1200">
          <a:solidFill>
            <a:schemeClr val="tx1"/>
          </a:solidFill>
          <a:latin typeface="Cambria"/>
          <a:ea typeface="ＭＳ Ｐゴシック" pitchFamily="-107" charset="-128"/>
          <a:cs typeface="Cambria"/>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tiff"/><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data 13">
            <a:extLst>
              <a:ext uri="{FF2B5EF4-FFF2-40B4-BE49-F238E27FC236}">
                <a16:creationId xmlns:a16="http://schemas.microsoft.com/office/drawing/2014/main" id="{89F16B28-A22B-9540-A6A9-180F1F89C0D2}"/>
              </a:ext>
            </a:extLst>
          </p:cNvPr>
          <p:cNvSpPr>
            <a:spLocks noGrp="1"/>
          </p:cNvSpPr>
          <p:nvPr>
            <p:ph type="dt" sz="quarter" idx="10"/>
          </p:nvPr>
        </p:nvSpPr>
        <p:spPr bwMode="auto">
          <a:xfrm>
            <a:off x="5276850" y="6376988"/>
            <a:ext cx="43719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a:spcBef>
                <a:spcPct val="0"/>
              </a:spcBef>
              <a:buClrTx/>
              <a:buSzTx/>
              <a:buFontTx/>
              <a:buNone/>
            </a:pPr>
            <a:r>
              <a:rPr lang="it-IT" altLang="it-IT" sz="1600" dirty="0">
                <a:latin typeface="Georgia" panose="02040502050405020303" pitchFamily="18" charset="0"/>
              </a:rPr>
              <a:t>Udine, 19 dicembre 2018</a:t>
            </a:r>
          </a:p>
        </p:txBody>
      </p:sp>
      <p:sp>
        <p:nvSpPr>
          <p:cNvPr id="16387" name="Segnaposto numero diapositiva 6">
            <a:extLst>
              <a:ext uri="{FF2B5EF4-FFF2-40B4-BE49-F238E27FC236}">
                <a16:creationId xmlns:a16="http://schemas.microsoft.com/office/drawing/2014/main" id="{CAE4B3AA-F2C9-924B-B527-6A744AB70C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a:spcBef>
                <a:spcPct val="0"/>
              </a:spcBef>
              <a:buClrTx/>
              <a:buSzTx/>
              <a:buFontTx/>
              <a:buNone/>
            </a:pPr>
            <a:fld id="{7B770836-2E09-EB44-9B47-49BF7EBFA2F7}" type="slidenum">
              <a:rPr lang="it-IT" altLang="it-IT" sz="1200">
                <a:solidFill>
                  <a:srgbClr val="7B9899"/>
                </a:solidFill>
                <a:latin typeface="Georgia" panose="02040502050405020303" pitchFamily="18" charset="0"/>
              </a:rPr>
              <a:pPr>
                <a:spcBef>
                  <a:spcPct val="0"/>
                </a:spcBef>
                <a:buClrTx/>
                <a:buSzTx/>
                <a:buFontTx/>
                <a:buNone/>
              </a:pPr>
              <a:t>1</a:t>
            </a:fld>
            <a:endParaRPr lang="it-IT" altLang="it-IT" sz="1200">
              <a:solidFill>
                <a:srgbClr val="7B9899"/>
              </a:solidFill>
              <a:latin typeface="Georgia" panose="02040502050405020303" pitchFamily="18" charset="0"/>
            </a:endParaRPr>
          </a:p>
        </p:txBody>
      </p:sp>
      <p:sp>
        <p:nvSpPr>
          <p:cNvPr id="16388" name="Titolo 1">
            <a:extLst>
              <a:ext uri="{FF2B5EF4-FFF2-40B4-BE49-F238E27FC236}">
                <a16:creationId xmlns:a16="http://schemas.microsoft.com/office/drawing/2014/main" id="{2C5FC58C-1B6E-2641-B056-9F4062B60B35}"/>
              </a:ext>
            </a:extLst>
          </p:cNvPr>
          <p:cNvSpPr txBox="1">
            <a:spLocks/>
          </p:cNvSpPr>
          <p:nvPr/>
        </p:nvSpPr>
        <p:spPr bwMode="auto">
          <a:xfrm>
            <a:off x="4951413" y="201613"/>
            <a:ext cx="46101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algn="r" defTabSz="914400" eaLnBrk="1" hangingPunct="1">
              <a:spcBef>
                <a:spcPct val="0"/>
              </a:spcBef>
              <a:spcAft>
                <a:spcPts val="1200"/>
              </a:spcAft>
              <a:buClrTx/>
              <a:buSzTx/>
              <a:buFontTx/>
              <a:buNone/>
            </a:pPr>
            <a:r>
              <a:rPr lang="it-IT" altLang="it-IT" sz="3600">
                <a:solidFill>
                  <a:srgbClr val="000090"/>
                </a:solidFill>
                <a:latin typeface="Tahoma" panose="020B0604030504040204" pitchFamily="34" charset="0"/>
                <a:cs typeface="Tahoma" panose="020B0604030504040204" pitchFamily="34" charset="0"/>
              </a:rPr>
              <a:t>CRIBA FVG</a:t>
            </a:r>
          </a:p>
          <a:p>
            <a:pPr algn="r" defTabSz="914400" eaLnBrk="1" hangingPunct="1">
              <a:spcBef>
                <a:spcPct val="0"/>
              </a:spcBef>
              <a:spcAft>
                <a:spcPts val="600"/>
              </a:spcAft>
              <a:buClrTx/>
              <a:buSzTx/>
              <a:buFontTx/>
              <a:buNone/>
            </a:pPr>
            <a:r>
              <a:rPr lang="it-IT" altLang="it-IT" sz="2000">
                <a:solidFill>
                  <a:srgbClr val="000090"/>
                </a:solidFill>
                <a:latin typeface="Tahoma" panose="020B0604030504040204" pitchFamily="34" charset="0"/>
                <a:cs typeface="Tahoma" panose="020B0604030504040204" pitchFamily="34" charset="0"/>
              </a:rPr>
              <a:t>Centro Regionale di Informazione</a:t>
            </a:r>
          </a:p>
          <a:p>
            <a:pPr algn="r" defTabSz="914400" eaLnBrk="1" hangingPunct="1">
              <a:spcBef>
                <a:spcPct val="0"/>
              </a:spcBef>
              <a:spcAft>
                <a:spcPts val="600"/>
              </a:spcAft>
              <a:buClrTx/>
              <a:buSzTx/>
              <a:buFontTx/>
              <a:buNone/>
            </a:pPr>
            <a:r>
              <a:rPr lang="it-IT" altLang="it-IT" sz="2000">
                <a:solidFill>
                  <a:srgbClr val="000090"/>
                </a:solidFill>
                <a:latin typeface="Tahoma" panose="020B0604030504040204" pitchFamily="34" charset="0"/>
                <a:cs typeface="Tahoma" panose="020B0604030504040204" pitchFamily="34" charset="0"/>
              </a:rPr>
              <a:t>sulle Barriere Architettoniche</a:t>
            </a:r>
            <a:endParaRPr lang="it-IT" altLang="it-IT" sz="1600">
              <a:solidFill>
                <a:srgbClr val="000090"/>
              </a:solidFill>
              <a:latin typeface="Tahoma" panose="020B0604030504040204" pitchFamily="34" charset="0"/>
              <a:cs typeface="Tahoma" panose="020B0604030504040204" pitchFamily="34" charset="0"/>
            </a:endParaRPr>
          </a:p>
        </p:txBody>
      </p:sp>
      <p:pic>
        <p:nvPicPr>
          <p:cNvPr id="16389" name="Immagine 11">
            <a:extLst>
              <a:ext uri="{FF2B5EF4-FFF2-40B4-BE49-F238E27FC236}">
                <a16:creationId xmlns:a16="http://schemas.microsoft.com/office/drawing/2014/main" id="{007DF05F-14DD-8B43-835F-9682CD5676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93675"/>
            <a:ext cx="47640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Immagine 5" descr="logoCRIBA_FVG.jpg">
            <a:extLst>
              <a:ext uri="{FF2B5EF4-FFF2-40B4-BE49-F238E27FC236}">
                <a16:creationId xmlns:a16="http://schemas.microsoft.com/office/drawing/2014/main" id="{5262EEE0-E24E-8C48-9A59-781E308A04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3738" y="1003300"/>
            <a:ext cx="9715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data 13">
            <a:extLst>
              <a:ext uri="{FF2B5EF4-FFF2-40B4-BE49-F238E27FC236}">
                <a16:creationId xmlns:a16="http://schemas.microsoft.com/office/drawing/2014/main" id="{67D0722D-4B96-534B-B12A-5CCD046779E5}"/>
              </a:ext>
            </a:extLst>
          </p:cNvPr>
          <p:cNvSpPr txBox="1">
            <a:spLocks/>
          </p:cNvSpPr>
          <p:nvPr/>
        </p:nvSpPr>
        <p:spPr bwMode="auto">
          <a:xfrm>
            <a:off x="187325" y="6372225"/>
            <a:ext cx="4371975" cy="365125"/>
          </a:xfrm>
          <a:prstGeom prst="rect">
            <a:avLst/>
          </a:prstGeom>
          <a:ln>
            <a:miter lim="800000"/>
            <a:headEnd/>
            <a:tailEnd/>
          </a:ln>
        </p:spPr>
        <p:txBody>
          <a:bodyPr/>
          <a:lstStyle/>
          <a:p>
            <a:pPr eaLnBrk="1" hangingPunct="1">
              <a:defRPr/>
            </a:pPr>
            <a:r>
              <a:rPr lang="it-IT" sz="1600" dirty="0">
                <a:latin typeface="+mj-lt"/>
                <a:ea typeface="ＭＳ Ｐゴシック" pitchFamily="-112" charset="-128"/>
                <a:cs typeface="Cambria"/>
              </a:rPr>
              <a:t>dott. Michele Franz</a:t>
            </a:r>
          </a:p>
        </p:txBody>
      </p:sp>
      <p:sp>
        <p:nvSpPr>
          <p:cNvPr id="11" name="Sottotitolo 2">
            <a:extLst>
              <a:ext uri="{FF2B5EF4-FFF2-40B4-BE49-F238E27FC236}">
                <a16:creationId xmlns:a16="http://schemas.microsoft.com/office/drawing/2014/main" id="{E13D7886-CE38-374D-BB18-0B916A1022EF}"/>
              </a:ext>
            </a:extLst>
          </p:cNvPr>
          <p:cNvSpPr txBox="1">
            <a:spLocks/>
          </p:cNvSpPr>
          <p:nvPr/>
        </p:nvSpPr>
        <p:spPr bwMode="auto">
          <a:xfrm>
            <a:off x="871653" y="2808467"/>
            <a:ext cx="8159519"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itchFamily="2" charset="2"/>
              <a:buNone/>
              <a:defRPr sz="1600" b="1" kern="1200" cap="all" spc="250" baseline="0">
                <a:solidFill>
                  <a:schemeClr val="tx2"/>
                </a:solidFill>
                <a:latin typeface="Cambria"/>
                <a:ea typeface="ＭＳ Ｐゴシック" pitchFamily="-107" charset="-128"/>
                <a:cs typeface="Cambria"/>
              </a:defRPr>
            </a:lvl1pPr>
            <a:lvl2pPr marL="457200" indent="0" algn="ctr" rtl="0" eaLnBrk="0" fontAlgn="base" hangingPunct="0">
              <a:spcBef>
                <a:spcPct val="20000"/>
              </a:spcBef>
              <a:spcAft>
                <a:spcPct val="0"/>
              </a:spcAft>
              <a:buClr>
                <a:schemeClr val="accent2"/>
              </a:buClr>
              <a:buSzPct val="70000"/>
              <a:buFont typeface="Wingdings" pitchFamily="2" charset="2"/>
              <a:buNone/>
              <a:defRPr sz="2200" kern="1200">
                <a:solidFill>
                  <a:schemeClr val="tx2"/>
                </a:solidFill>
                <a:latin typeface="Cambria"/>
                <a:ea typeface="ＭＳ Ｐゴシック" pitchFamily="-107" charset="-128"/>
                <a:cs typeface="Cambria"/>
              </a:defRPr>
            </a:lvl2pPr>
            <a:lvl3pPr marL="914400" indent="0" algn="ctr" rtl="0" eaLnBrk="0" fontAlgn="base" hangingPunct="0">
              <a:spcBef>
                <a:spcPct val="20000"/>
              </a:spcBef>
              <a:spcAft>
                <a:spcPct val="0"/>
              </a:spcAft>
              <a:buClr>
                <a:srgbClr val="8CADAE"/>
              </a:buClr>
              <a:buSzPct val="75000"/>
              <a:buFont typeface="Wingdings 2" pitchFamily="2" charset="2"/>
              <a:buNone/>
              <a:defRPr sz="2000" kern="1200">
                <a:solidFill>
                  <a:schemeClr val="tx1"/>
                </a:solidFill>
                <a:latin typeface="Cambria"/>
                <a:ea typeface="ＭＳ Ｐゴシック" pitchFamily="-107" charset="-128"/>
                <a:cs typeface="Cambria"/>
              </a:defRPr>
            </a:lvl3pPr>
            <a:lvl4pPr marL="1371600" indent="0" algn="ctr" rtl="0" eaLnBrk="0" fontAlgn="base" hangingPunct="0">
              <a:spcBef>
                <a:spcPct val="20000"/>
              </a:spcBef>
              <a:spcAft>
                <a:spcPct val="0"/>
              </a:spcAft>
              <a:buClr>
                <a:srgbClr val="8C7B70"/>
              </a:buClr>
              <a:buSzPct val="70000"/>
              <a:buFont typeface="Wingdings" pitchFamily="2" charset="2"/>
              <a:buNone/>
              <a:defRPr sz="2000" kern="1200">
                <a:solidFill>
                  <a:schemeClr val="tx2"/>
                </a:solidFill>
                <a:latin typeface="Cambria"/>
                <a:ea typeface="ＭＳ Ｐゴシック" pitchFamily="-107" charset="-128"/>
                <a:cs typeface="Cambria"/>
              </a:defRPr>
            </a:lvl4pPr>
            <a:lvl5pPr marL="1828800" indent="0" algn="ctr" rtl="0" eaLnBrk="0" fontAlgn="base" hangingPunct="0">
              <a:spcBef>
                <a:spcPct val="20000"/>
              </a:spcBef>
              <a:spcAft>
                <a:spcPct val="0"/>
              </a:spcAft>
              <a:buClr>
                <a:srgbClr val="8FB08C"/>
              </a:buClr>
              <a:buNone/>
              <a:defRPr kern="1200">
                <a:solidFill>
                  <a:schemeClr val="tx1"/>
                </a:solidFill>
                <a:latin typeface="Cambria"/>
                <a:ea typeface="ＭＳ Ｐゴシック" pitchFamily="-107" charset="-128"/>
                <a:cs typeface="Cambria"/>
              </a:defRPr>
            </a:lvl5pPr>
            <a:lvl6pPr marL="2286000" indent="0" algn="ctr" rtl="0" eaLnBrk="1" latinLnBrk="0" hangingPunct="1">
              <a:spcBef>
                <a:spcPct val="20000"/>
              </a:spcBef>
              <a:buClr>
                <a:schemeClr val="accent6"/>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1">
                  <a:shade val="75000"/>
                </a:schemeClr>
              </a:buClr>
              <a:buSzPct val="90000"/>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accent4">
                  <a:shade val="75000"/>
                </a:schemeClr>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2">
                  <a:shade val="75000"/>
                </a:schemeClr>
              </a:buClr>
              <a:buSzPct val="90000"/>
              <a:buNone/>
              <a:defRPr kumimoji="0" sz="1400" kern="1200" cap="all" baseline="0">
                <a:solidFill>
                  <a:schemeClr val="tx1"/>
                </a:solidFill>
                <a:latin typeface="+mn-lt"/>
                <a:ea typeface="+mn-ea"/>
                <a:cs typeface="+mn-cs"/>
              </a:defRPr>
            </a:lvl9pPr>
          </a:lstStyle>
          <a:p>
            <a:pPr defTabSz="914400"/>
            <a:endParaRPr lang="it-IT" altLang="it-IT" sz="1000" b="0" i="1" cap="none" dirty="0">
              <a:latin typeface="Cambria" panose="02040503050406030204" pitchFamily="18" charset="0"/>
              <a:ea typeface="ＭＳ Ｐゴシック" panose="020B0600070205080204" pitchFamily="34" charset="-128"/>
            </a:endParaRPr>
          </a:p>
          <a:p>
            <a:pPr defTabSz="914400"/>
            <a:r>
              <a:rPr lang="it-IT" altLang="it-IT" sz="2800" b="0" i="1" cap="none" dirty="0">
                <a:latin typeface="Cambria" panose="02040503050406030204" pitchFamily="18" charset="0"/>
                <a:ea typeface="ＭＳ Ｐゴシック" panose="020B0600070205080204" pitchFamily="34" charset="-128"/>
              </a:rPr>
              <a:t>«Disabilità: il confine tra bisogni e diritto»</a:t>
            </a:r>
          </a:p>
          <a:p>
            <a:pPr defTabSz="914400"/>
            <a:endParaRPr lang="it-IT" altLang="it-IT" b="0" i="1" cap="none" dirty="0">
              <a:solidFill>
                <a:srgbClr val="111618"/>
              </a:solidFill>
              <a:latin typeface="Cambria" panose="02040503050406030204" pitchFamily="18" charset="0"/>
              <a:ea typeface="ＭＳ Ｐゴシック" panose="020B0600070205080204" pitchFamily="34" charset="-128"/>
            </a:endParaRPr>
          </a:p>
          <a:p>
            <a:pPr defTabSz="914400" eaLnBrk="1" hangingPunct="1"/>
            <a:r>
              <a:rPr lang="it-IT" altLang="it-IT" sz="4000" cap="none" dirty="0">
                <a:solidFill>
                  <a:srgbClr val="111618"/>
                </a:solidFill>
                <a:latin typeface="Cambria" panose="02040503050406030204" pitchFamily="18" charset="0"/>
                <a:ea typeface="ＭＳ Ｐゴシック" panose="020B0600070205080204" pitchFamily="34" charset="-128"/>
              </a:rPr>
              <a:t>Contributi regionali per il miglioramento dell’accessibilità domestica</a:t>
            </a:r>
          </a:p>
          <a:p>
            <a:pPr defTabSz="914400" eaLnBrk="1" hangingPunct="1"/>
            <a:endParaRPr lang="it-IT" altLang="it-IT" sz="2400" cap="none" dirty="0">
              <a:solidFill>
                <a:srgbClr val="111618"/>
              </a:solidFill>
              <a:latin typeface="Cambria" panose="02040503050406030204" pitchFamily="18" charset="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AutoShape 2">
            <a:extLst>
              <a:ext uri="{FF2B5EF4-FFF2-40B4-BE49-F238E27FC236}">
                <a16:creationId xmlns:a16="http://schemas.microsoft.com/office/drawing/2014/main" id="{0329C147-7ABF-454E-8DB3-28F63DA3172D}"/>
              </a:ext>
            </a:extLst>
          </p:cNvPr>
          <p:cNvSpPr>
            <a:spLocks noGrp="1" noChangeArrowheads="1"/>
          </p:cNvSpPr>
          <p:nvPr>
            <p:ph type="title"/>
          </p:nvPr>
        </p:nvSpPr>
        <p:spPr>
          <a:xfrm>
            <a:off x="682625" y="261135"/>
            <a:ext cx="8534400" cy="7588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eaLnBrk="1" hangingPunct="1"/>
            <a:r>
              <a:rPr lang="it-IT" altLang="it-IT" i="1" dirty="0">
                <a:latin typeface="Cambria" panose="02040503050406030204" pitchFamily="18" charset="0"/>
                <a:cs typeface="Arial" charset="0"/>
              </a:rPr>
              <a:t>Contributi per l’accessibilità domestica</a:t>
            </a:r>
          </a:p>
        </p:txBody>
      </p:sp>
      <p:sp>
        <p:nvSpPr>
          <p:cNvPr id="28676" name="Rectangle 3">
            <a:extLst>
              <a:ext uri="{FF2B5EF4-FFF2-40B4-BE49-F238E27FC236}">
                <a16:creationId xmlns:a16="http://schemas.microsoft.com/office/drawing/2014/main" id="{22ECE944-5552-6049-B911-8A1EE8A22CD8}"/>
              </a:ext>
            </a:extLst>
          </p:cNvPr>
          <p:cNvSpPr>
            <a:spLocks noGrp="1" noChangeArrowheads="1"/>
          </p:cNvSpPr>
          <p:nvPr>
            <p:ph type="body" idx="4294967295"/>
          </p:nvPr>
        </p:nvSpPr>
        <p:spPr>
          <a:xfrm>
            <a:off x="685800" y="1424681"/>
            <a:ext cx="8534400" cy="3865563"/>
          </a:xfrm>
        </p:spPr>
        <p:txBody>
          <a:bodyPr/>
          <a:lstStyle/>
          <a:p>
            <a:pPr marL="0" lvl="1" indent="0" algn="just" eaLnBrk="1" hangingPunct="1">
              <a:lnSpc>
                <a:spcPct val="150000"/>
              </a:lnSpc>
              <a:spcBef>
                <a:spcPct val="0"/>
              </a:spcBef>
              <a:buClr>
                <a:srgbClr val="FF0000"/>
              </a:buClr>
              <a:buFont typeface="Arial" panose="020B0604020202020204" pitchFamily="34" charset="0"/>
              <a:buChar char="•"/>
            </a:pPr>
            <a:r>
              <a:rPr lang="it-IT" altLang="it-IT" sz="2000" b="1" i="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 La normativa di riferimento</a:t>
            </a:r>
          </a:p>
          <a:p>
            <a:pPr marL="0" lvl="1" indent="0" algn="just" eaLnBrk="1" hangingPunct="1">
              <a:lnSpc>
                <a:spcPct val="150000"/>
              </a:lnSpc>
              <a:spcBef>
                <a:spcPct val="0"/>
              </a:spcBef>
              <a:buClr>
                <a:srgbClr val="FF0000"/>
              </a:buClr>
              <a:buNone/>
            </a:pPr>
            <a:endParaRPr lang="it-IT" altLang="it-IT" sz="1600" b="1"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1" indent="0" algn="just" eaLnBrk="1" hangingPunct="1">
              <a:lnSpc>
                <a:spcPct val="150000"/>
              </a:lnSpc>
              <a:spcBef>
                <a:spcPct val="0"/>
              </a:spcBef>
              <a:buClr>
                <a:srgbClr val="FF0000"/>
              </a:buClr>
              <a:buFont typeface="Symbol" pitchFamily="2" charset="2"/>
              <a:buChar char=""/>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Art. 16 L.R. n.41/96: l’Amministrazione Regionale concede ai Comuni della Regione contributi diretti a favorire l’eliminazione delle barriere architettoniche nelle civili abitazioni dove sono residenti persone con menomazioni o limitazioni funzionali permanenti, ivi compresa la cecità, ovvero quelle relative alla deambulazione e alla mobilità. </a:t>
            </a:r>
          </a:p>
          <a:p>
            <a:pPr marL="0" lvl="1" indent="0" algn="just" eaLnBrk="1" hangingPunct="1">
              <a:lnSpc>
                <a:spcPct val="150000"/>
              </a:lnSpc>
              <a:spcBef>
                <a:spcPct val="0"/>
              </a:spcBef>
              <a:buClr>
                <a:srgbClr val="FF0000"/>
              </a:buClr>
              <a:buFont typeface="Symbol" pitchFamily="2" charset="2"/>
              <a:buChar char=""/>
            </a:pPr>
            <a:r>
              <a:rPr lang="it-IT" altLang="it-IT" sz="1600" b="1" i="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it-IT" altLang="it-IT" sz="1600" dirty="0" err="1">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D.P.Reg</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 6 luglio 2016, n. 0137/</a:t>
            </a:r>
            <a:r>
              <a:rPr lang="it-IT" altLang="it-IT" sz="1600" dirty="0" err="1">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Pres</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 (pubblicato su BUR n. 29 del 06/07/16) regolamenta le modalità di richiesta dei contributi e sostituisce il </a:t>
            </a:r>
          </a:p>
          <a:p>
            <a:pPr marL="0" lvl="1" indent="0" algn="just" eaLnBrk="1" hangingPunct="1">
              <a:lnSpc>
                <a:spcPct val="150000"/>
              </a:lnSpc>
              <a:spcBef>
                <a:spcPct val="0"/>
              </a:spcBef>
              <a:buClr>
                <a:srgbClr val="FF0000"/>
              </a:buClr>
              <a:buNone/>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precedente regolamento del 2012, ora abrogato.</a:t>
            </a:r>
          </a:p>
          <a:p>
            <a:pPr marL="0" lvl="1" indent="0" algn="just" eaLnBrk="1" hangingPunct="1">
              <a:lnSpc>
                <a:spcPct val="150000"/>
              </a:lnSpc>
              <a:spcBef>
                <a:spcPct val="0"/>
              </a:spcBef>
              <a:buClr>
                <a:srgbClr val="FF0000"/>
              </a:buClr>
              <a:buFont typeface="Symbol" pitchFamily="2" charset="2"/>
              <a:buChar char=""/>
            </a:pPr>
            <a:endPar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892175" lvl="2" indent="-342900" algn="just" eaLnBrk="1" hangingPunct="1">
              <a:lnSpc>
                <a:spcPct val="150000"/>
              </a:lnSpc>
              <a:spcBef>
                <a:spcPct val="0"/>
              </a:spcBef>
              <a:buClr>
                <a:srgbClr val="FF0000"/>
              </a:buClr>
              <a:buFont typeface="Calibri" panose="020F0502020204030204" pitchFamily="34" charset="0"/>
              <a:buAutoNum type="arabicParenR"/>
            </a:pPr>
            <a:endParaRPr lang="it-IT" altLang="it-IT" sz="12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2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2" pitchFamily="2" charset="2"/>
              <a:buNone/>
            </a:pPr>
            <a:endParaRPr lang="it-IT" altLang="it-IT" sz="18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8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892175" lvl="2" indent="-342900" algn="just" eaLnBrk="1" hangingPunct="1">
              <a:lnSpc>
                <a:spcPct val="150000"/>
              </a:lnSpc>
              <a:spcBef>
                <a:spcPct val="0"/>
              </a:spcBef>
              <a:buClr>
                <a:srgbClr val="FF0000"/>
              </a:buClr>
              <a:buFont typeface="Wingdings" pitchFamily="2" charset="2"/>
              <a:buChar char="Ø"/>
            </a:pPr>
            <a:endParaRPr lang="it-IT" altLang="it-IT" sz="1700" u="sng"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pitchFamily="2" charset="2"/>
              <a:buChar char="Ø"/>
            </a:pPr>
            <a:endParaRPr lang="it-IT" altLang="it-IT" sz="2400" dirty="0">
              <a:latin typeface="Tahoma" panose="020B0604030504040204" pitchFamily="34" charset="0"/>
              <a:ea typeface="Tahoma" panose="020B0604030504040204" pitchFamily="34" charset="0"/>
              <a:cs typeface="Tahoma" panose="020B0604030504040204" pitchFamily="34" charset="0"/>
            </a:endParaRPr>
          </a:p>
        </p:txBody>
      </p:sp>
      <p:pic>
        <p:nvPicPr>
          <p:cNvPr id="17412" name="Immagine 7">
            <a:extLst>
              <a:ext uri="{FF2B5EF4-FFF2-40B4-BE49-F238E27FC236}">
                <a16:creationId xmlns:a16="http://schemas.microsoft.com/office/drawing/2014/main" id="{0E1D3343-418A-0D40-8044-4BC2867B11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1936" y="4232952"/>
            <a:ext cx="2992063" cy="224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id="{6678CF34-6EA5-FA49-AD35-BC0279E36E19}"/>
              </a:ext>
            </a:extLst>
          </p:cNvPr>
          <p:cNvSpPr>
            <a:spLocks noGrp="1"/>
          </p:cNvSpPr>
          <p:nvPr>
            <p:ph type="dt" sz="half" idx="12"/>
          </p:nvPr>
        </p:nvSpPr>
        <p:spPr/>
        <p:txBody>
          <a:bodyPr/>
          <a:lstStyle/>
          <a:p>
            <a:pPr>
              <a:defRPr/>
            </a:pPr>
            <a:r>
              <a:rPr lang="it-IT" altLang="it-IT"/>
              <a:t>CRIBA FVG - Udine, 19 dicembre 2018</a:t>
            </a:r>
          </a:p>
        </p:txBody>
      </p:sp>
      <p:sp>
        <p:nvSpPr>
          <p:cNvPr id="3" name="Segnaposto numero diapositiva 2">
            <a:extLst>
              <a:ext uri="{FF2B5EF4-FFF2-40B4-BE49-F238E27FC236}">
                <a16:creationId xmlns:a16="http://schemas.microsoft.com/office/drawing/2014/main" id="{9CA614C1-6953-2946-8B3C-0F206A62C1F0}"/>
              </a:ext>
            </a:extLst>
          </p:cNvPr>
          <p:cNvSpPr>
            <a:spLocks noGrp="1"/>
          </p:cNvSpPr>
          <p:nvPr>
            <p:ph type="sldNum" sz="quarter" idx="10"/>
          </p:nvPr>
        </p:nvSpPr>
        <p:spPr/>
        <p:txBody>
          <a:bodyPr/>
          <a:lstStyle/>
          <a:p>
            <a:pPr>
              <a:defRPr/>
            </a:pPr>
            <a:fld id="{322C6B39-9C1A-3640-8801-D03DEC1B402D}" type="slidenum">
              <a:rPr lang="it-IT" altLang="it-IT" smtClean="0"/>
              <a:pPr>
                <a:defRPr/>
              </a:pPr>
              <a:t>10</a:t>
            </a:fld>
            <a:endParaRPr lang="it-IT" altLang="it-IT"/>
          </a:p>
        </p:txBody>
      </p:sp>
    </p:spTree>
    <p:extLst>
      <p:ext uri="{BB962C8B-B14F-4D97-AF65-F5344CB8AC3E}">
        <p14:creationId xmlns:p14="http://schemas.microsoft.com/office/powerpoint/2010/main" val="300866921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animEffect transition="in" filter="wipe(down)">
                                      <p:cBhvr>
                                        <p:cTn id="11" dur="1000"/>
                                        <p:tgtEl>
                                          <p:spTgt spid="1741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8676">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8676">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86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AutoShape 2">
            <a:extLst>
              <a:ext uri="{FF2B5EF4-FFF2-40B4-BE49-F238E27FC236}">
                <a16:creationId xmlns:a16="http://schemas.microsoft.com/office/drawing/2014/main" id="{D4F1BD46-2D5C-824C-8CCC-40DC936C29DE}"/>
              </a:ext>
            </a:extLst>
          </p:cNvPr>
          <p:cNvSpPr>
            <a:spLocks noGrp="1" noChangeArrowheads="1"/>
          </p:cNvSpPr>
          <p:nvPr>
            <p:ph type="title"/>
          </p:nvPr>
        </p:nvSpPr>
        <p:spPr>
          <a:xfrm>
            <a:off x="682625" y="312504"/>
            <a:ext cx="8534400" cy="7588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eaLnBrk="1" hangingPunct="1"/>
            <a:r>
              <a:rPr lang="it-IT" altLang="it-IT" i="1" dirty="0">
                <a:latin typeface="Cambria" panose="02040503050406030204" pitchFamily="18" charset="0"/>
                <a:cs typeface="Arial" charset="0"/>
              </a:rPr>
              <a:t>Contributi per l’accessibilità domestica</a:t>
            </a:r>
          </a:p>
        </p:txBody>
      </p:sp>
      <p:sp>
        <p:nvSpPr>
          <p:cNvPr id="28676" name="Rectangle 3">
            <a:extLst>
              <a:ext uri="{FF2B5EF4-FFF2-40B4-BE49-F238E27FC236}">
                <a16:creationId xmlns:a16="http://schemas.microsoft.com/office/drawing/2014/main" id="{8A7DC2F0-7759-D249-971E-A8951C855929}"/>
              </a:ext>
            </a:extLst>
          </p:cNvPr>
          <p:cNvSpPr>
            <a:spLocks noGrp="1" noChangeArrowheads="1"/>
          </p:cNvSpPr>
          <p:nvPr>
            <p:ph type="body" idx="4294967295"/>
          </p:nvPr>
        </p:nvSpPr>
        <p:spPr>
          <a:xfrm>
            <a:off x="682625" y="1678969"/>
            <a:ext cx="8534400" cy="5562600"/>
          </a:xfrm>
        </p:spPr>
        <p:txBody>
          <a:bodyPr/>
          <a:lstStyle/>
          <a:p>
            <a:pPr marL="0" lvl="1" indent="0" algn="just" eaLnBrk="1" hangingPunct="1">
              <a:lnSpc>
                <a:spcPct val="150000"/>
              </a:lnSpc>
              <a:spcBef>
                <a:spcPct val="0"/>
              </a:spcBef>
              <a:buClr>
                <a:srgbClr val="FF0000"/>
              </a:buClr>
              <a:buFont typeface="Arial" panose="020B0604020202020204" pitchFamily="34" charset="0"/>
              <a:buChar char="•"/>
            </a:pPr>
            <a:r>
              <a:rPr lang="it-IT" altLang="it-IT" sz="2400" b="1" i="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 A chi spettano?</a:t>
            </a:r>
          </a:p>
          <a:p>
            <a:pPr marL="0" lvl="1" indent="0" algn="just" eaLnBrk="1" hangingPunct="1">
              <a:lnSpc>
                <a:spcPct val="150000"/>
              </a:lnSpc>
              <a:spcBef>
                <a:spcPct val="0"/>
              </a:spcBef>
              <a:buClr>
                <a:srgbClr val="FF0000"/>
              </a:buClr>
              <a:buNone/>
            </a:pPr>
            <a:r>
              <a:rPr lang="it-IT" altLang="it-IT" sz="1800" dirty="0">
                <a:solidFill>
                  <a:schemeClr val="tx1"/>
                </a:solidFill>
                <a:latin typeface="Tahoma" panose="020B0604030504040204" pitchFamily="34" charset="0"/>
                <a:ea typeface="Tahoma" panose="020B0604030504040204" pitchFamily="34" charset="0"/>
                <a:cs typeface="Tahoma" panose="020B0604030504040204" pitchFamily="34" charset="0"/>
              </a:rPr>
              <a:t>Alle persone con disabilità motoria e sensoriale di natura </a:t>
            </a:r>
            <a:r>
              <a:rPr lang="it-IT" altLang="it-IT" sz="1800" b="1" u="sng" dirty="0">
                <a:solidFill>
                  <a:schemeClr val="tx1"/>
                </a:solidFill>
                <a:latin typeface="Tahoma" panose="020B0604030504040204" pitchFamily="34" charset="0"/>
                <a:ea typeface="Tahoma" panose="020B0604030504040204" pitchFamily="34" charset="0"/>
                <a:cs typeface="Tahoma" panose="020B0604030504040204" pitchFamily="34" charset="0"/>
              </a:rPr>
              <a:t>permanente</a:t>
            </a:r>
            <a:r>
              <a:rPr lang="it-IT" altLang="it-IT" sz="1800" dirty="0">
                <a:solidFill>
                  <a:schemeClr val="tx1"/>
                </a:solidFill>
                <a:latin typeface="Tahoma" panose="020B0604030504040204" pitchFamily="34" charset="0"/>
                <a:ea typeface="Tahoma" panose="020B0604030504040204" pitchFamily="34" charset="0"/>
                <a:cs typeface="Tahoma" panose="020B0604030504040204" pitchFamily="34" charset="0"/>
              </a:rPr>
              <a:t> che hanno una </a:t>
            </a:r>
            <a:r>
              <a:rPr lang="it-IT" altLang="it-IT" sz="1800" b="1" dirty="0">
                <a:solidFill>
                  <a:schemeClr val="tx1"/>
                </a:solidFill>
                <a:latin typeface="Tahoma" panose="020B0604030504040204" pitchFamily="34" charset="0"/>
                <a:ea typeface="Tahoma" panose="020B0604030504040204" pitchFamily="34" charset="0"/>
                <a:cs typeface="Tahoma" panose="020B0604030504040204" pitchFamily="34" charset="0"/>
              </a:rPr>
              <a:t>certificazione d’invalidità, ISEE inferiore a 60.000€ </a:t>
            </a:r>
            <a:r>
              <a:rPr lang="it-IT" altLang="it-IT" sz="1800" dirty="0">
                <a:solidFill>
                  <a:schemeClr val="tx1"/>
                </a:solidFill>
                <a:latin typeface="Tahoma" panose="020B0604030504040204" pitchFamily="34" charset="0"/>
                <a:ea typeface="Tahoma" panose="020B0604030504040204" pitchFamily="34" charset="0"/>
                <a:cs typeface="Tahoma" panose="020B0604030504040204" pitchFamily="34" charset="0"/>
              </a:rPr>
              <a:t>e che incontrano ostacoli, impedimenti o limitazioni ad usufruire in condizioni di adeguata sicurezza ed autonomia, dell’edificio privato e delle sue parti comuni nel quale hanno o intendono portare la loro </a:t>
            </a:r>
            <a:r>
              <a:rPr lang="it-IT" altLang="it-IT" sz="1800" b="1" dirty="0">
                <a:solidFill>
                  <a:schemeClr val="tx1"/>
                </a:solidFill>
                <a:latin typeface="Tahoma" panose="020B0604030504040204" pitchFamily="34" charset="0"/>
                <a:ea typeface="Tahoma" panose="020B0604030504040204" pitchFamily="34" charset="0"/>
                <a:cs typeface="Tahoma" panose="020B0604030504040204" pitchFamily="34" charset="0"/>
              </a:rPr>
              <a:t>residenza anagrafica</a:t>
            </a:r>
            <a:r>
              <a:rPr lang="it-IT" altLang="it-IT" sz="18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lvl="1" indent="0" algn="just" eaLnBrk="1" hangingPunct="1">
              <a:lnSpc>
                <a:spcPct val="150000"/>
              </a:lnSpc>
              <a:spcBef>
                <a:spcPct val="0"/>
              </a:spcBef>
              <a:buClr>
                <a:srgbClr val="FF0000"/>
              </a:buClr>
              <a:buNone/>
            </a:pPr>
            <a:endParaRPr lang="it-IT" altLang="it-IT" sz="7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1" indent="0" algn="just" eaLnBrk="1" hangingPunct="1">
              <a:lnSpc>
                <a:spcPct val="150000"/>
              </a:lnSpc>
              <a:spcBef>
                <a:spcPct val="0"/>
              </a:spcBef>
              <a:buClr>
                <a:srgbClr val="FF0000"/>
              </a:buClr>
              <a:buNone/>
            </a:pPr>
            <a:endPar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1" indent="0" algn="just" eaLnBrk="1" hangingPunct="1">
              <a:lnSpc>
                <a:spcPct val="150000"/>
              </a:lnSpc>
              <a:spcBef>
                <a:spcPct val="0"/>
              </a:spcBef>
              <a:buClr>
                <a:srgbClr val="FF0000"/>
              </a:buClr>
              <a:buNone/>
            </a:pPr>
            <a:endPar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892175" lvl="2" indent="-342900" algn="just" eaLnBrk="1" hangingPunct="1">
              <a:lnSpc>
                <a:spcPct val="150000"/>
              </a:lnSpc>
              <a:spcBef>
                <a:spcPct val="0"/>
              </a:spcBef>
              <a:buClr>
                <a:srgbClr val="FF0000"/>
              </a:buClr>
              <a:buFont typeface="Calibri" panose="020F0502020204030204" pitchFamily="34" charset="0"/>
              <a:buAutoNum type="arabicParenR"/>
            </a:pPr>
            <a:endParaRPr lang="it-IT" altLang="it-IT" sz="12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2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2" pitchFamily="2" charset="2"/>
              <a:buNone/>
            </a:pPr>
            <a:endParaRPr lang="it-IT" altLang="it-IT" sz="18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8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892175" lvl="2" indent="-342900" algn="just" eaLnBrk="1" hangingPunct="1">
              <a:lnSpc>
                <a:spcPct val="150000"/>
              </a:lnSpc>
              <a:spcBef>
                <a:spcPct val="0"/>
              </a:spcBef>
              <a:buClr>
                <a:srgbClr val="FF0000"/>
              </a:buClr>
              <a:buFont typeface="Wingdings" pitchFamily="2" charset="2"/>
              <a:buChar char="Ø"/>
            </a:pPr>
            <a:endParaRPr lang="it-IT" altLang="it-IT" sz="1700" u="sng"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pitchFamily="2" charset="2"/>
              <a:buChar char="Ø"/>
            </a:pPr>
            <a:endParaRPr lang="it-IT" altLang="it-IT" sz="2400" dirty="0">
              <a:latin typeface="Tahoma" panose="020B0604030504040204" pitchFamily="34" charset="0"/>
              <a:ea typeface="Tahoma" panose="020B0604030504040204" pitchFamily="34" charset="0"/>
              <a:cs typeface="Tahoma" panose="020B0604030504040204" pitchFamily="34" charset="0"/>
            </a:endParaRPr>
          </a:p>
        </p:txBody>
      </p:sp>
      <p:pic>
        <p:nvPicPr>
          <p:cNvPr id="19460" name="Immagine 5">
            <a:extLst>
              <a:ext uri="{FF2B5EF4-FFF2-40B4-BE49-F238E27FC236}">
                <a16:creationId xmlns:a16="http://schemas.microsoft.com/office/drawing/2014/main" id="{F11C9AB9-CD1B-9A48-8962-9D1D2279F5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946" y="4212927"/>
            <a:ext cx="3073079" cy="211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id="{C445E7C6-CF9A-5049-B084-363ABF915C9C}"/>
              </a:ext>
            </a:extLst>
          </p:cNvPr>
          <p:cNvSpPr>
            <a:spLocks noGrp="1"/>
          </p:cNvSpPr>
          <p:nvPr>
            <p:ph type="dt" sz="half" idx="12"/>
          </p:nvPr>
        </p:nvSpPr>
        <p:spPr/>
        <p:txBody>
          <a:bodyPr/>
          <a:lstStyle/>
          <a:p>
            <a:pPr>
              <a:defRPr/>
            </a:pPr>
            <a:r>
              <a:rPr lang="it-IT" altLang="it-IT"/>
              <a:t>CRIBA FVG - Udine, 19 dicembre 2018</a:t>
            </a:r>
          </a:p>
        </p:txBody>
      </p:sp>
      <p:sp>
        <p:nvSpPr>
          <p:cNvPr id="3" name="Segnaposto numero diapositiva 2">
            <a:extLst>
              <a:ext uri="{FF2B5EF4-FFF2-40B4-BE49-F238E27FC236}">
                <a16:creationId xmlns:a16="http://schemas.microsoft.com/office/drawing/2014/main" id="{9394DD22-47EA-1043-805A-DF4972D23126}"/>
              </a:ext>
            </a:extLst>
          </p:cNvPr>
          <p:cNvSpPr>
            <a:spLocks noGrp="1"/>
          </p:cNvSpPr>
          <p:nvPr>
            <p:ph type="sldNum" sz="quarter" idx="10"/>
          </p:nvPr>
        </p:nvSpPr>
        <p:spPr/>
        <p:txBody>
          <a:bodyPr/>
          <a:lstStyle/>
          <a:p>
            <a:pPr>
              <a:defRPr/>
            </a:pPr>
            <a:fld id="{322C6B39-9C1A-3640-8801-D03DEC1B402D}" type="slidenum">
              <a:rPr lang="it-IT" altLang="it-IT" smtClean="0"/>
              <a:pPr>
                <a:defRPr/>
              </a:pPr>
              <a:t>11</a:t>
            </a:fld>
            <a:endParaRPr lang="it-IT" altLang="it-IT"/>
          </a:p>
        </p:txBody>
      </p:sp>
    </p:spTree>
    <p:extLst>
      <p:ext uri="{BB962C8B-B14F-4D97-AF65-F5344CB8AC3E}">
        <p14:creationId xmlns:p14="http://schemas.microsoft.com/office/powerpoint/2010/main" val="12343705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par>
                                <p:cTn id="7" presetID="20" presetClass="entr" presetSubtype="0" fill="hold" grpId="0" nodeType="withEffect">
                                  <p:stCondLst>
                                    <p:cond delay="0"/>
                                  </p:stCondLst>
                                  <p:childTnLst>
                                    <p:set>
                                      <p:cBhvr>
                                        <p:cTn id="8" dur="1" fill="hold">
                                          <p:stCondLst>
                                            <p:cond delay="0"/>
                                          </p:stCondLst>
                                        </p:cTn>
                                        <p:tgtEl>
                                          <p:spTgt spid="28676">
                                            <p:txEl>
                                              <p:pRg st="1" end="1"/>
                                            </p:txEl>
                                          </p:spTgt>
                                        </p:tgtEl>
                                        <p:attrNameLst>
                                          <p:attrName>style.visibility</p:attrName>
                                        </p:attrNameLst>
                                      </p:cBhvr>
                                      <p:to>
                                        <p:strVal val="visible"/>
                                      </p:to>
                                    </p:set>
                                    <p:animEffect transition="in" filter="wedge">
                                      <p:cBhvr>
                                        <p:cTn id="9" dur="2000"/>
                                        <p:tgtEl>
                                          <p:spTgt spid="28676">
                                            <p:txEl>
                                              <p:pRg st="1" end="1"/>
                                            </p:txEl>
                                          </p:spTgt>
                                        </p:tgtEl>
                                      </p:cBhvr>
                                    </p:animEffect>
                                  </p:childTnLst>
                                </p:cTn>
                              </p:par>
                            </p:childTnLst>
                          </p:cTn>
                        </p:par>
                        <p:par>
                          <p:cTn id="10" fill="hold" nodeType="withGroup">
                            <p:stCondLst>
                              <p:cond delay="2000"/>
                            </p:stCondLst>
                            <p:childTnLst>
                              <p:par>
                                <p:cTn id="11" presetID="22" presetClass="entr" presetSubtype="4" fill="hold" nodeType="afterEffect">
                                  <p:stCondLst>
                                    <p:cond delay="0"/>
                                  </p:stCondLst>
                                  <p:childTnLst>
                                    <p:set>
                                      <p:cBhvr>
                                        <p:cTn id="12" dur="1" fill="hold">
                                          <p:stCondLst>
                                            <p:cond delay="0"/>
                                          </p:stCondLst>
                                        </p:cTn>
                                        <p:tgtEl>
                                          <p:spTgt spid="19460"/>
                                        </p:tgtEl>
                                        <p:attrNameLst>
                                          <p:attrName>style.visibility</p:attrName>
                                        </p:attrNameLst>
                                      </p:cBhvr>
                                      <p:to>
                                        <p:strVal val="visible"/>
                                      </p:to>
                                    </p:set>
                                    <p:animEffect transition="in" filter="wipe(down)">
                                      <p:cBhvr>
                                        <p:cTn id="13" dur="1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AutoShape 2">
            <a:extLst>
              <a:ext uri="{FF2B5EF4-FFF2-40B4-BE49-F238E27FC236}">
                <a16:creationId xmlns:a16="http://schemas.microsoft.com/office/drawing/2014/main" id="{D4F1BD46-2D5C-824C-8CCC-40DC936C29DE}"/>
              </a:ext>
            </a:extLst>
          </p:cNvPr>
          <p:cNvSpPr>
            <a:spLocks noGrp="1" noChangeArrowheads="1"/>
          </p:cNvSpPr>
          <p:nvPr>
            <p:ph type="title"/>
          </p:nvPr>
        </p:nvSpPr>
        <p:spPr>
          <a:xfrm>
            <a:off x="682625" y="76201"/>
            <a:ext cx="8534400" cy="7588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eaLnBrk="1" hangingPunct="1"/>
            <a:r>
              <a:rPr lang="it-IT" altLang="it-IT" i="1" dirty="0">
                <a:latin typeface="Cambria" panose="02040503050406030204" pitchFamily="18" charset="0"/>
                <a:cs typeface="Arial" charset="0"/>
              </a:rPr>
              <a:t>Contributi per l’accessibilità domestica</a:t>
            </a:r>
          </a:p>
        </p:txBody>
      </p:sp>
      <p:sp>
        <p:nvSpPr>
          <p:cNvPr id="28676" name="Rectangle 3">
            <a:extLst>
              <a:ext uri="{FF2B5EF4-FFF2-40B4-BE49-F238E27FC236}">
                <a16:creationId xmlns:a16="http://schemas.microsoft.com/office/drawing/2014/main" id="{8A7DC2F0-7759-D249-971E-A8951C855929}"/>
              </a:ext>
            </a:extLst>
          </p:cNvPr>
          <p:cNvSpPr>
            <a:spLocks noGrp="1" noChangeArrowheads="1"/>
          </p:cNvSpPr>
          <p:nvPr>
            <p:ph type="body" idx="4294967295"/>
          </p:nvPr>
        </p:nvSpPr>
        <p:spPr>
          <a:xfrm>
            <a:off x="733995" y="1135407"/>
            <a:ext cx="8399192" cy="3251657"/>
          </a:xfrm>
        </p:spPr>
        <p:txBody>
          <a:bodyPr/>
          <a:lstStyle/>
          <a:p>
            <a:pPr marL="0" lvl="1" indent="0" algn="just" eaLnBrk="1" hangingPunct="1">
              <a:lnSpc>
                <a:spcPct val="150000"/>
              </a:lnSpc>
              <a:spcBef>
                <a:spcPct val="0"/>
              </a:spcBef>
              <a:buClr>
                <a:srgbClr val="FF0000"/>
              </a:buClr>
              <a:buNone/>
            </a:pPr>
            <a:endParaRPr lang="it-IT" altLang="it-IT" sz="7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1" indent="0" algn="just" eaLnBrk="1" hangingPunct="1">
              <a:lnSpc>
                <a:spcPct val="150000"/>
              </a:lnSpc>
              <a:spcBef>
                <a:spcPct val="0"/>
              </a:spcBef>
              <a:buClr>
                <a:srgbClr val="FF0000"/>
              </a:buClr>
              <a:buFont typeface="Arial" panose="020B0604020202020204" pitchFamily="34" charset="0"/>
              <a:buChar char="•"/>
            </a:pPr>
            <a:r>
              <a:rPr lang="it-IT" altLang="it-IT" sz="2000" b="1" i="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 Per che interventi? </a:t>
            </a:r>
          </a:p>
          <a:p>
            <a:pPr marL="0" lvl="1" indent="0" algn="just" eaLnBrk="1" hangingPunct="1">
              <a:lnSpc>
                <a:spcPct val="150000"/>
              </a:lnSpc>
              <a:spcBef>
                <a:spcPct val="0"/>
              </a:spcBef>
              <a:buClr>
                <a:srgbClr val="FF0000"/>
              </a:buClr>
              <a:buNone/>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La norma propone un elenco di interventi ammissibili: dal superamento dei dislivelli verticali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rampe, servoscala, ascensori</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all’adeguamento dei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servizi igienici</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dall’ampliamento delle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porte</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a piccoli interventi di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automazione </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di porte e finestre… </a:t>
            </a:r>
          </a:p>
          <a:p>
            <a:pPr marL="0" lvl="1" indent="0" algn="just" eaLnBrk="1" hangingPunct="1">
              <a:lnSpc>
                <a:spcPct val="150000"/>
              </a:lnSpc>
              <a:spcBef>
                <a:spcPct val="0"/>
              </a:spcBef>
              <a:buClr>
                <a:srgbClr val="FF0000"/>
              </a:buClr>
              <a:buNone/>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Sono ammissibili tutti gli interventi di superamento ed abbattimento delle barriere architettoniche che riguardano gli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edifici esistenti alla data dell’11 Agosto 1989</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0" lvl="1" indent="0" algn="just" eaLnBrk="1" hangingPunct="1">
              <a:lnSpc>
                <a:spcPct val="150000"/>
              </a:lnSpc>
              <a:spcBef>
                <a:spcPct val="0"/>
              </a:spcBef>
              <a:buClr>
                <a:srgbClr val="FF0000"/>
              </a:buClr>
              <a:buNone/>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Per gli edifici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costruiti o integralmente ristrutturati sulla base di un progetto autorizzato DOPO l’11 Agosto 1989 </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sono ammissibili solo gli interventi di adattabilità.</a:t>
            </a:r>
          </a:p>
          <a:p>
            <a:pPr marL="0" lvl="1" indent="0" algn="just" eaLnBrk="1" hangingPunct="1">
              <a:lnSpc>
                <a:spcPct val="150000"/>
              </a:lnSpc>
              <a:spcBef>
                <a:spcPct val="0"/>
              </a:spcBef>
              <a:buClr>
                <a:srgbClr val="FF0000"/>
              </a:buClr>
              <a:buNone/>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2" pitchFamily="2" charset="2"/>
              <a:buNone/>
            </a:pPr>
            <a:endParaRPr lang="it-IT" altLang="it-IT" sz="18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8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892175" lvl="2" indent="-342900" algn="just" eaLnBrk="1" hangingPunct="1">
              <a:lnSpc>
                <a:spcPct val="150000"/>
              </a:lnSpc>
              <a:spcBef>
                <a:spcPct val="0"/>
              </a:spcBef>
              <a:buClr>
                <a:srgbClr val="FF0000"/>
              </a:buClr>
              <a:buFont typeface="Wingdings" pitchFamily="2" charset="2"/>
              <a:buChar char="Ø"/>
            </a:pPr>
            <a:endParaRPr lang="it-IT" altLang="it-IT" sz="1700" u="sng"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pitchFamily="2" charset="2"/>
              <a:buChar char="Ø"/>
            </a:pPr>
            <a:endParaRPr lang="it-IT" altLang="it-IT" sz="2400" dirty="0">
              <a:latin typeface="Tahoma" panose="020B0604030504040204" pitchFamily="34" charset="0"/>
              <a:ea typeface="Tahoma" panose="020B0604030504040204" pitchFamily="34" charset="0"/>
              <a:cs typeface="Tahoma" panose="020B0604030504040204" pitchFamily="34" charset="0"/>
            </a:endParaRPr>
          </a:p>
        </p:txBody>
      </p:sp>
      <p:pic>
        <p:nvPicPr>
          <p:cNvPr id="65538" name="Picture 2" descr="Risultati immagini per abitazione barriere">
            <a:extLst>
              <a:ext uri="{FF2B5EF4-FFF2-40B4-BE49-F238E27FC236}">
                <a16:creationId xmlns:a16="http://schemas.microsoft.com/office/drawing/2014/main" id="{B0809CBA-01BD-5342-98A7-4E2B552C2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631" y="4397338"/>
            <a:ext cx="2993920" cy="2100734"/>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B51DA862-EB4E-EA47-98A3-28577B3394D0}"/>
              </a:ext>
            </a:extLst>
          </p:cNvPr>
          <p:cNvPicPr>
            <a:picLocks noChangeAspect="1"/>
          </p:cNvPicPr>
          <p:nvPr/>
        </p:nvPicPr>
        <p:blipFill>
          <a:blip r:embed="rId4"/>
          <a:stretch>
            <a:fillRect/>
          </a:stretch>
        </p:blipFill>
        <p:spPr>
          <a:xfrm>
            <a:off x="6740958" y="4397338"/>
            <a:ext cx="2800978" cy="2100734"/>
          </a:xfrm>
          <a:prstGeom prst="rect">
            <a:avLst/>
          </a:prstGeom>
          <a:ln w="19050">
            <a:solidFill>
              <a:srgbClr val="FF0000"/>
            </a:solidFill>
          </a:ln>
        </p:spPr>
      </p:pic>
      <p:pic>
        <p:nvPicPr>
          <p:cNvPr id="3" name="Immagine 2">
            <a:extLst>
              <a:ext uri="{FF2B5EF4-FFF2-40B4-BE49-F238E27FC236}">
                <a16:creationId xmlns:a16="http://schemas.microsoft.com/office/drawing/2014/main" id="{3ED877C9-9E7A-374F-8654-2D30E0682D5A}"/>
              </a:ext>
            </a:extLst>
          </p:cNvPr>
          <p:cNvPicPr>
            <a:picLocks noChangeAspect="1"/>
          </p:cNvPicPr>
          <p:nvPr/>
        </p:nvPicPr>
        <p:blipFill>
          <a:blip r:embed="rId5"/>
          <a:stretch>
            <a:fillRect/>
          </a:stretch>
        </p:blipFill>
        <p:spPr>
          <a:xfrm>
            <a:off x="387335" y="4397338"/>
            <a:ext cx="2800979" cy="2100734"/>
          </a:xfrm>
          <a:prstGeom prst="rect">
            <a:avLst/>
          </a:prstGeom>
          <a:ln w="19050">
            <a:solidFill>
              <a:srgbClr val="FF0000"/>
            </a:solidFill>
          </a:ln>
        </p:spPr>
      </p:pic>
      <p:sp>
        <p:nvSpPr>
          <p:cNvPr id="4" name="Segnaposto data 3">
            <a:extLst>
              <a:ext uri="{FF2B5EF4-FFF2-40B4-BE49-F238E27FC236}">
                <a16:creationId xmlns:a16="http://schemas.microsoft.com/office/drawing/2014/main" id="{BC604F30-6808-1F43-855D-A551496998A0}"/>
              </a:ext>
            </a:extLst>
          </p:cNvPr>
          <p:cNvSpPr>
            <a:spLocks noGrp="1"/>
          </p:cNvSpPr>
          <p:nvPr>
            <p:ph type="dt" sz="half" idx="12"/>
          </p:nvPr>
        </p:nvSpPr>
        <p:spPr/>
        <p:txBody>
          <a:bodyPr/>
          <a:lstStyle/>
          <a:p>
            <a:pPr>
              <a:defRPr/>
            </a:pPr>
            <a:r>
              <a:rPr lang="it-IT" altLang="it-IT"/>
              <a:t>CRIBA FVG - Udine, 19 dicembre 2018</a:t>
            </a:r>
          </a:p>
        </p:txBody>
      </p:sp>
      <p:sp>
        <p:nvSpPr>
          <p:cNvPr id="5" name="Segnaposto numero diapositiva 4">
            <a:extLst>
              <a:ext uri="{FF2B5EF4-FFF2-40B4-BE49-F238E27FC236}">
                <a16:creationId xmlns:a16="http://schemas.microsoft.com/office/drawing/2014/main" id="{4B6D6B2A-2FA4-EA46-A07B-34498F70E694}"/>
              </a:ext>
            </a:extLst>
          </p:cNvPr>
          <p:cNvSpPr>
            <a:spLocks noGrp="1"/>
          </p:cNvSpPr>
          <p:nvPr>
            <p:ph type="sldNum" sz="quarter" idx="10"/>
          </p:nvPr>
        </p:nvSpPr>
        <p:spPr/>
        <p:txBody>
          <a:bodyPr/>
          <a:lstStyle/>
          <a:p>
            <a:pPr>
              <a:defRPr/>
            </a:pPr>
            <a:fld id="{322C6B39-9C1A-3640-8801-D03DEC1B402D}" type="slidenum">
              <a:rPr lang="it-IT" altLang="it-IT" smtClean="0"/>
              <a:pPr>
                <a:defRPr/>
              </a:pPr>
              <a:t>12</a:t>
            </a:fld>
            <a:endParaRPr lang="it-IT" altLang="it-IT"/>
          </a:p>
        </p:txBody>
      </p:sp>
    </p:spTree>
    <p:extLst>
      <p:ext uri="{BB962C8B-B14F-4D97-AF65-F5344CB8AC3E}">
        <p14:creationId xmlns:p14="http://schemas.microsoft.com/office/powerpoint/2010/main" val="16832871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67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867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867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8676">
                                            <p:txEl>
                                              <p:pRg st="4" end="4"/>
                                            </p:txEl>
                                          </p:spTgt>
                                        </p:tgtEl>
                                        <p:attrNameLst>
                                          <p:attrName>style.visibility</p:attrName>
                                        </p:attrNameLst>
                                      </p:cBhvr>
                                      <p:to>
                                        <p:strVal val="visible"/>
                                      </p:to>
                                    </p:se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65538"/>
                                        </p:tgtEl>
                                        <p:attrNameLst>
                                          <p:attrName>style.visibility</p:attrName>
                                        </p:attrNameLst>
                                      </p:cBhvr>
                                      <p:to>
                                        <p:strVal val="visible"/>
                                      </p:to>
                                    </p:set>
                                    <p:anim calcmode="lin" valueType="num">
                                      <p:cBhvr additive="base">
                                        <p:cTn id="21" dur="1000" fill="hold"/>
                                        <p:tgtEl>
                                          <p:spTgt spid="65538"/>
                                        </p:tgtEl>
                                        <p:attrNameLst>
                                          <p:attrName>ppt_x</p:attrName>
                                        </p:attrNameLst>
                                      </p:cBhvr>
                                      <p:tavLst>
                                        <p:tav tm="0">
                                          <p:val>
                                            <p:strVal val="#ppt_x"/>
                                          </p:val>
                                        </p:tav>
                                        <p:tav tm="100000">
                                          <p:val>
                                            <p:strVal val="#ppt_x"/>
                                          </p:val>
                                        </p:tav>
                                      </p:tavLst>
                                    </p:anim>
                                    <p:anim calcmode="lin" valueType="num">
                                      <p:cBhvr additive="base">
                                        <p:cTn id="22" dur="1000" fill="hold"/>
                                        <p:tgtEl>
                                          <p:spTgt spid="65538"/>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1000" fill="hold"/>
                                        <p:tgtEl>
                                          <p:spTgt spid="2"/>
                                        </p:tgtEl>
                                        <p:attrNameLst>
                                          <p:attrName>ppt_x</p:attrName>
                                        </p:attrNameLst>
                                      </p:cBhvr>
                                      <p:tavLst>
                                        <p:tav tm="0">
                                          <p:val>
                                            <p:strVal val="#ppt_x"/>
                                          </p:val>
                                        </p:tav>
                                        <p:tav tm="100000">
                                          <p:val>
                                            <p:strVal val="#ppt_x"/>
                                          </p:val>
                                        </p:tav>
                                      </p:tavLst>
                                    </p:anim>
                                    <p:anim calcmode="lin" valueType="num">
                                      <p:cBhvr additive="base">
                                        <p:cTn id="2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autoUpdateAnimBg="0" advAuto="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AutoShape 2">
            <a:extLst>
              <a:ext uri="{FF2B5EF4-FFF2-40B4-BE49-F238E27FC236}">
                <a16:creationId xmlns:a16="http://schemas.microsoft.com/office/drawing/2014/main" id="{143BB867-58AC-CD40-A933-232B0E3302C7}"/>
              </a:ext>
            </a:extLst>
          </p:cNvPr>
          <p:cNvSpPr>
            <a:spLocks noGrp="1" noChangeArrowheads="1"/>
          </p:cNvSpPr>
          <p:nvPr>
            <p:ph type="title"/>
          </p:nvPr>
        </p:nvSpPr>
        <p:spPr>
          <a:xfrm>
            <a:off x="682625" y="76201"/>
            <a:ext cx="8534400" cy="7588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eaLnBrk="1" hangingPunct="1"/>
            <a:r>
              <a:rPr lang="it-IT" altLang="it-IT" i="1" dirty="0">
                <a:latin typeface="Cambria" panose="02040503050406030204" pitchFamily="18" charset="0"/>
                <a:cs typeface="Arial" charset="0"/>
              </a:rPr>
              <a:t>Contributi per l’accessibilità domestica</a:t>
            </a:r>
          </a:p>
        </p:txBody>
      </p:sp>
      <p:sp>
        <p:nvSpPr>
          <p:cNvPr id="28676" name="Rectangle 3">
            <a:extLst>
              <a:ext uri="{FF2B5EF4-FFF2-40B4-BE49-F238E27FC236}">
                <a16:creationId xmlns:a16="http://schemas.microsoft.com/office/drawing/2014/main" id="{AF45412E-10A3-0847-B88E-680B10AB8175}"/>
              </a:ext>
            </a:extLst>
          </p:cNvPr>
          <p:cNvSpPr>
            <a:spLocks noGrp="1" noChangeArrowheads="1"/>
          </p:cNvSpPr>
          <p:nvPr>
            <p:ph type="body" idx="4294967295"/>
          </p:nvPr>
        </p:nvSpPr>
        <p:spPr>
          <a:xfrm>
            <a:off x="226031" y="1401563"/>
            <a:ext cx="9565241" cy="5334000"/>
          </a:xfrm>
        </p:spPr>
        <p:txBody>
          <a:bodyPr/>
          <a:lstStyle/>
          <a:p>
            <a:pPr marL="0" lvl="1" indent="0" algn="just" eaLnBrk="1" hangingPunct="1">
              <a:lnSpc>
                <a:spcPct val="150000"/>
              </a:lnSpc>
              <a:spcBef>
                <a:spcPct val="0"/>
              </a:spcBef>
              <a:buClr>
                <a:srgbClr val="FF0000"/>
              </a:buClr>
              <a:buFont typeface="Arial" panose="020B0604020202020204" pitchFamily="34" charset="0"/>
              <a:buChar char="•"/>
            </a:pPr>
            <a:r>
              <a:rPr lang="it-IT" altLang="it-IT" sz="2000" b="1" i="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 A quanto ammontano i contributi?</a:t>
            </a:r>
          </a:p>
          <a:p>
            <a:pPr>
              <a:lnSpc>
                <a:spcPct val="150000"/>
              </a:lnSpc>
              <a:buFont typeface="Arial" panose="020B0604020202020204" pitchFamily="34" charset="0"/>
              <a:buNone/>
            </a:pPr>
            <a:r>
              <a:rPr lang="it-IT" altLang="it-IT" sz="1600" dirty="0">
                <a:latin typeface="Tahoma" panose="020B0604030504040204" pitchFamily="34" charset="0"/>
                <a:ea typeface="Tahoma" panose="020B0604030504040204" pitchFamily="34" charset="0"/>
                <a:cs typeface="Tahoma" panose="020B0604030504040204" pitchFamily="34" charset="0"/>
              </a:rPr>
              <a:t>I contributi sono determinati sulla base degli importi delle spese ritenute ammissibili (…)</a:t>
            </a:r>
          </a:p>
          <a:p>
            <a:pPr>
              <a:lnSpc>
                <a:spcPct val="150000"/>
              </a:lnSpc>
              <a:buFont typeface="Arial" panose="020B0604020202020204" pitchFamily="34" charset="0"/>
              <a:buNone/>
            </a:pPr>
            <a:r>
              <a:rPr lang="it-IT" altLang="it-IT" sz="1600" dirty="0">
                <a:latin typeface="Tahoma" panose="020B0604030504040204" pitchFamily="34" charset="0"/>
                <a:ea typeface="Tahoma" panose="020B0604030504040204" pitchFamily="34" charset="0"/>
                <a:cs typeface="Tahoma" panose="020B0604030504040204" pitchFamily="34" charset="0"/>
              </a:rPr>
              <a:t>previsti per l’eliminazione o il superamento delle barriere architettoniche la cui somma non sia</a:t>
            </a:r>
          </a:p>
          <a:p>
            <a:pPr>
              <a:lnSpc>
                <a:spcPct val="150000"/>
              </a:lnSpc>
              <a:buFont typeface="Arial" panose="020B0604020202020204" pitchFamily="34" charset="0"/>
              <a:buNone/>
            </a:pPr>
            <a:r>
              <a:rPr lang="it-IT" altLang="it-IT" sz="1600" dirty="0">
                <a:latin typeface="Tahoma" panose="020B0604030504040204" pitchFamily="34" charset="0"/>
                <a:ea typeface="Tahoma" panose="020B0604030504040204" pitchFamily="34" charset="0"/>
                <a:cs typeface="Tahoma" panose="020B0604030504040204" pitchFamily="34" charset="0"/>
              </a:rPr>
              <a:t>superiore alla spesa effettuata secondo i seguenti parametri: </a:t>
            </a:r>
          </a:p>
          <a:p>
            <a:r>
              <a:rPr lang="it-IT" altLang="it-IT" sz="1600" dirty="0">
                <a:latin typeface="Tahoma" panose="020B0604030504040204" pitchFamily="34" charset="0"/>
                <a:ea typeface="Tahoma" panose="020B0604030504040204" pitchFamily="34" charset="0"/>
                <a:cs typeface="Tahoma" panose="020B0604030504040204" pitchFamily="34" charset="0"/>
              </a:rPr>
              <a:t>Per importi preventivati fino a </a:t>
            </a:r>
            <a:r>
              <a:rPr lang="it-IT" altLang="it-IT" sz="1600" i="1" dirty="0">
                <a:latin typeface="Tahoma" panose="020B0604030504040204" pitchFamily="34" charset="0"/>
                <a:ea typeface="Tahoma" panose="020B0604030504040204" pitchFamily="34" charset="0"/>
                <a:cs typeface="Tahoma" panose="020B0604030504040204" pitchFamily="34" charset="0"/>
              </a:rPr>
              <a:t>Euro 5.000,00 il contributo è pari alla spesa ritenuta ammissibile; </a:t>
            </a:r>
          </a:p>
          <a:p>
            <a:r>
              <a:rPr lang="it-IT" altLang="it-IT" sz="1600" dirty="0">
                <a:latin typeface="Tahoma" panose="020B0604030504040204" pitchFamily="34" charset="0"/>
                <a:ea typeface="Tahoma" panose="020B0604030504040204" pitchFamily="34" charset="0"/>
                <a:cs typeface="Tahoma" panose="020B0604030504040204" pitchFamily="34" charset="0"/>
              </a:rPr>
              <a:t>Per importi preventivati </a:t>
            </a:r>
            <a:r>
              <a:rPr lang="it-IT" altLang="it-IT" sz="1600" i="1" dirty="0">
                <a:latin typeface="Tahoma" panose="020B0604030504040204" pitchFamily="34" charset="0"/>
                <a:ea typeface="Tahoma" panose="020B0604030504040204" pitchFamily="34" charset="0"/>
                <a:cs typeface="Tahoma" panose="020B0604030504040204" pitchFamily="34" charset="0"/>
              </a:rPr>
              <a:t>da Euro 5.001,00 a Euro 10.000,00 il contributo di cui alla lettera a) è aumentato del 30% della quota di spesa ammissibile eccedente i 5.000 Euro; </a:t>
            </a:r>
          </a:p>
          <a:p>
            <a:r>
              <a:rPr lang="it-IT" altLang="it-IT" sz="1600" dirty="0">
                <a:latin typeface="Tahoma" panose="020B0604030504040204" pitchFamily="34" charset="0"/>
                <a:ea typeface="Tahoma" panose="020B0604030504040204" pitchFamily="34" charset="0"/>
                <a:cs typeface="Tahoma" panose="020B0604030504040204" pitchFamily="34" charset="0"/>
              </a:rPr>
              <a:t>Per importi preventivati da </a:t>
            </a:r>
            <a:r>
              <a:rPr lang="it-IT" altLang="it-IT" sz="1600" i="1" dirty="0">
                <a:latin typeface="Tahoma" panose="020B0604030504040204" pitchFamily="34" charset="0"/>
                <a:ea typeface="Tahoma" panose="020B0604030504040204" pitchFamily="34" charset="0"/>
                <a:cs typeface="Tahoma" panose="020B0604030504040204" pitchFamily="34" charset="0"/>
              </a:rPr>
              <a:t>Euro 10.001,00 a Euro 20.000,00 il contributo di cui alla lettera b) è aumentato del 20% della quota di spesa ammissibile eccedente i 10.000 Euro; </a:t>
            </a:r>
          </a:p>
          <a:p>
            <a:r>
              <a:rPr lang="it-IT" altLang="it-IT" sz="1600" dirty="0">
                <a:latin typeface="Tahoma" panose="020B0604030504040204" pitchFamily="34" charset="0"/>
                <a:ea typeface="Tahoma" panose="020B0604030504040204" pitchFamily="34" charset="0"/>
                <a:cs typeface="Tahoma" panose="020B0604030504040204" pitchFamily="34" charset="0"/>
              </a:rPr>
              <a:t>Per importi preventivati da </a:t>
            </a:r>
            <a:r>
              <a:rPr lang="it-IT" altLang="it-IT" sz="1600" i="1" dirty="0">
                <a:latin typeface="Tahoma" panose="020B0604030504040204" pitchFamily="34" charset="0"/>
                <a:ea typeface="Tahoma" panose="020B0604030504040204" pitchFamily="34" charset="0"/>
                <a:cs typeface="Tahoma" panose="020B0604030504040204" pitchFamily="34" charset="0"/>
              </a:rPr>
              <a:t>Euro 20.001,00 a Euro 50.000,00 il contributo di cui alla lettera c) è aumentato del 5% della quota di spesa ammissibile eccedente i 20.000 Euro; </a:t>
            </a:r>
          </a:p>
          <a:p>
            <a:pPr>
              <a:buFont typeface="Arial" panose="020B0604020202020204" pitchFamily="34" charset="0"/>
              <a:buNone/>
            </a:pPr>
            <a:r>
              <a:rPr lang="it-IT" altLang="it-IT" sz="1600" dirty="0">
                <a:latin typeface="Tahoma" panose="020B0604030504040204" pitchFamily="34" charset="0"/>
                <a:ea typeface="Tahoma" panose="020B0604030504040204" pitchFamily="34" charset="0"/>
                <a:cs typeface="Tahoma" panose="020B0604030504040204" pitchFamily="34" charset="0"/>
              </a:rPr>
              <a:t> </a:t>
            </a:r>
          </a:p>
          <a:p>
            <a:pPr>
              <a:buFont typeface="Arial" panose="020B0604020202020204" pitchFamily="34" charset="0"/>
              <a:buNone/>
            </a:pPr>
            <a:r>
              <a:rPr lang="it-IT" altLang="it-IT" sz="1600" b="1" u="sng" dirty="0">
                <a:latin typeface="Tahoma" panose="020B0604030504040204" pitchFamily="34" charset="0"/>
                <a:ea typeface="Tahoma" panose="020B0604030504040204" pitchFamily="34" charset="0"/>
                <a:cs typeface="Tahoma" panose="020B0604030504040204" pitchFamily="34" charset="0"/>
              </a:rPr>
              <a:t>Importo massimo erogabile (contributo): 10.000 Euro</a:t>
            </a:r>
          </a:p>
          <a:p>
            <a:pPr marL="0" lvl="1" indent="0" algn="just" eaLnBrk="1" hangingPunct="1">
              <a:lnSpc>
                <a:spcPct val="150000"/>
              </a:lnSpc>
              <a:spcBef>
                <a:spcPct val="0"/>
              </a:spcBef>
              <a:buClr>
                <a:srgbClr val="FF0000"/>
              </a:buClr>
              <a:buNone/>
            </a:pPr>
            <a:endPar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1" indent="0" algn="just" eaLnBrk="1" hangingPunct="1">
              <a:lnSpc>
                <a:spcPct val="150000"/>
              </a:lnSpc>
              <a:spcBef>
                <a:spcPct val="0"/>
              </a:spcBef>
              <a:buClr>
                <a:srgbClr val="FF0000"/>
              </a:buClr>
              <a:buNone/>
            </a:pPr>
            <a:endPar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892175" lvl="2" indent="-342900" algn="just" eaLnBrk="1" hangingPunct="1">
              <a:lnSpc>
                <a:spcPct val="150000"/>
              </a:lnSpc>
              <a:spcBef>
                <a:spcPct val="0"/>
              </a:spcBef>
              <a:buClr>
                <a:srgbClr val="FF0000"/>
              </a:buClr>
              <a:buFont typeface="Calibri" panose="020F0502020204030204" pitchFamily="34" charset="0"/>
              <a:buAutoNum type="arabicParenR"/>
            </a:pPr>
            <a:endParaRPr lang="it-IT" altLang="it-IT" sz="12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2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2" pitchFamily="2" charset="2"/>
              <a:buNone/>
            </a:pPr>
            <a:endParaRPr lang="it-IT" altLang="it-IT" sz="18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8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892175" lvl="2" indent="-342900" algn="just" eaLnBrk="1" hangingPunct="1">
              <a:lnSpc>
                <a:spcPct val="150000"/>
              </a:lnSpc>
              <a:spcBef>
                <a:spcPct val="0"/>
              </a:spcBef>
              <a:buClr>
                <a:srgbClr val="FF0000"/>
              </a:buClr>
              <a:buFont typeface="Wingdings" pitchFamily="2" charset="2"/>
              <a:buChar char="Ø"/>
            </a:pPr>
            <a:endParaRPr lang="it-IT" altLang="it-IT" sz="1700" u="sng"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pitchFamily="2" charset="2"/>
              <a:buChar char="Ø"/>
            </a:pPr>
            <a:endParaRPr lang="it-IT" altLang="it-IT" sz="2400" dirty="0">
              <a:latin typeface="Tahoma" panose="020B0604030504040204" pitchFamily="34" charset="0"/>
              <a:ea typeface="Tahoma" panose="020B0604030504040204" pitchFamily="34" charset="0"/>
              <a:cs typeface="Tahoma" panose="020B0604030504040204" pitchFamily="34" charset="0"/>
            </a:endParaRPr>
          </a:p>
        </p:txBody>
      </p:sp>
      <p:pic>
        <p:nvPicPr>
          <p:cNvPr id="21508" name="Immagine 6">
            <a:extLst>
              <a:ext uri="{FF2B5EF4-FFF2-40B4-BE49-F238E27FC236}">
                <a16:creationId xmlns:a16="http://schemas.microsoft.com/office/drawing/2014/main" id="{4EDBF2D1-1289-2041-A4C4-64F0F6A235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054" y="5049176"/>
            <a:ext cx="2095745" cy="146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id="{4FA6F581-4813-4D4E-8692-AB5E43332196}"/>
              </a:ext>
            </a:extLst>
          </p:cNvPr>
          <p:cNvSpPr>
            <a:spLocks noGrp="1"/>
          </p:cNvSpPr>
          <p:nvPr>
            <p:ph type="dt" sz="half" idx="12"/>
          </p:nvPr>
        </p:nvSpPr>
        <p:spPr/>
        <p:txBody>
          <a:bodyPr/>
          <a:lstStyle/>
          <a:p>
            <a:pPr>
              <a:defRPr/>
            </a:pPr>
            <a:r>
              <a:rPr lang="it-IT" altLang="it-IT"/>
              <a:t>CRIBA FVG - Udine, 19 dicembre 2018</a:t>
            </a:r>
          </a:p>
        </p:txBody>
      </p:sp>
      <p:sp>
        <p:nvSpPr>
          <p:cNvPr id="3" name="Segnaposto numero diapositiva 2">
            <a:extLst>
              <a:ext uri="{FF2B5EF4-FFF2-40B4-BE49-F238E27FC236}">
                <a16:creationId xmlns:a16="http://schemas.microsoft.com/office/drawing/2014/main" id="{34D0BCAF-7F0B-FB4A-8345-855352749F4C}"/>
              </a:ext>
            </a:extLst>
          </p:cNvPr>
          <p:cNvSpPr>
            <a:spLocks noGrp="1"/>
          </p:cNvSpPr>
          <p:nvPr>
            <p:ph type="sldNum" sz="quarter" idx="10"/>
          </p:nvPr>
        </p:nvSpPr>
        <p:spPr/>
        <p:txBody>
          <a:bodyPr/>
          <a:lstStyle/>
          <a:p>
            <a:pPr>
              <a:defRPr/>
            </a:pPr>
            <a:fld id="{322C6B39-9C1A-3640-8801-D03DEC1B402D}" type="slidenum">
              <a:rPr lang="it-IT" altLang="it-IT" smtClean="0"/>
              <a:pPr>
                <a:defRPr/>
              </a:pPr>
              <a:t>13</a:t>
            </a:fld>
            <a:endParaRPr lang="it-IT" altLang="it-IT"/>
          </a:p>
        </p:txBody>
      </p:sp>
    </p:spTree>
    <p:extLst>
      <p:ext uri="{BB962C8B-B14F-4D97-AF65-F5344CB8AC3E}">
        <p14:creationId xmlns:p14="http://schemas.microsoft.com/office/powerpoint/2010/main" val="11845288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67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67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67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7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76">
                                            <p:txEl>
                                              <p:pRg st="9" end="9"/>
                                            </p:txEl>
                                          </p:spTgt>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21508"/>
                                        </p:tgtEl>
                                        <p:attrNameLst>
                                          <p:attrName>style.visibility</p:attrName>
                                        </p:attrNameLst>
                                      </p:cBhvr>
                                      <p:to>
                                        <p:strVal val="visible"/>
                                      </p:to>
                                    </p:set>
                                    <p:animEffect transition="in" filter="wipe(left)">
                                      <p:cBhvr>
                                        <p:cTn id="32" dur="1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5B5A9E7D-D387-4D43-B3A5-953FDC31668E}"/>
              </a:ext>
            </a:extLst>
          </p:cNvPr>
          <p:cNvSpPr>
            <a:spLocks noGrp="1" noChangeArrowheads="1"/>
          </p:cNvSpPr>
          <p:nvPr>
            <p:ph type="title"/>
          </p:nvPr>
        </p:nvSpPr>
        <p:spPr>
          <a:xfrm>
            <a:off x="682625" y="76201"/>
            <a:ext cx="8534400" cy="758825"/>
          </a:xfrm>
        </p:spPr>
        <p:txBody>
          <a:bodyPr/>
          <a:lstStyle/>
          <a:p>
            <a:pPr eaLnBrk="1" hangingPunct="1"/>
            <a:r>
              <a:rPr lang="it-IT" altLang="it-IT" sz="3200" b="1">
                <a:solidFill>
                  <a:srgbClr val="0D0D0D"/>
                </a:solidFill>
                <a:latin typeface="Cambria" panose="02040503050406030204" pitchFamily="18" charset="0"/>
                <a:ea typeface="ＭＳ Ｐゴシック" panose="020B0600070205080204" pitchFamily="34" charset="-128"/>
                <a:cs typeface="Arial" panose="020B0604020202020204" pitchFamily="34" charset="0"/>
              </a:rPr>
              <a:t>Contributi per l’accessibilità domestica</a:t>
            </a:r>
          </a:p>
        </p:txBody>
      </p:sp>
      <p:sp>
        <p:nvSpPr>
          <p:cNvPr id="28676" name="Rectangle 3">
            <a:extLst>
              <a:ext uri="{FF2B5EF4-FFF2-40B4-BE49-F238E27FC236}">
                <a16:creationId xmlns:a16="http://schemas.microsoft.com/office/drawing/2014/main" id="{46BBE65D-53F1-5244-B117-CB754844FFFE}"/>
              </a:ext>
            </a:extLst>
          </p:cNvPr>
          <p:cNvSpPr>
            <a:spLocks noGrp="1" noChangeArrowheads="1"/>
          </p:cNvSpPr>
          <p:nvPr>
            <p:ph type="body" idx="4294967295"/>
          </p:nvPr>
        </p:nvSpPr>
        <p:spPr>
          <a:xfrm>
            <a:off x="297951" y="1370741"/>
            <a:ext cx="9328935" cy="5638800"/>
          </a:xfrm>
        </p:spPr>
        <p:txBody>
          <a:bodyPr/>
          <a:lstStyle/>
          <a:p>
            <a:pPr marL="0" lvl="1" indent="0" algn="just" eaLnBrk="1" hangingPunct="1">
              <a:lnSpc>
                <a:spcPct val="150000"/>
              </a:lnSpc>
              <a:spcBef>
                <a:spcPct val="0"/>
              </a:spcBef>
              <a:buClr>
                <a:srgbClr val="FF0000"/>
              </a:buClr>
              <a:buFont typeface="Arial" panose="020B0604020202020204" pitchFamily="34" charset="0"/>
              <a:buChar char="•"/>
            </a:pPr>
            <a:r>
              <a:rPr lang="it-IT" altLang="it-IT" sz="1800" b="1" i="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 Come si presenta la domanda? </a:t>
            </a:r>
          </a:p>
          <a:p>
            <a:pPr marL="0" lvl="1" indent="0" algn="just" eaLnBrk="1" hangingPunct="1">
              <a:lnSpc>
                <a:spcPct val="150000"/>
              </a:lnSpc>
              <a:spcBef>
                <a:spcPct val="0"/>
              </a:spcBef>
              <a:buClr>
                <a:srgbClr val="FF0000"/>
              </a:buClr>
              <a:buNone/>
            </a:pPr>
            <a:r>
              <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rPr>
              <a:t>Le domande vanno presentate dalla persona con disabilità o coloro che esercitano su di esse la potestà, la tutela, la curatela o l’amministrazione di sostegno, </a:t>
            </a:r>
            <a:r>
              <a:rPr lang="it-IT" altLang="it-IT" sz="1400" b="1" u="sng" dirty="0">
                <a:solidFill>
                  <a:schemeClr val="tx1"/>
                </a:solidFill>
                <a:latin typeface="Tahoma" panose="020B0604030504040204" pitchFamily="34" charset="0"/>
                <a:ea typeface="Tahoma" panose="020B0604030504040204" pitchFamily="34" charset="0"/>
                <a:cs typeface="Tahoma" panose="020B0604030504040204" pitchFamily="34" charset="0"/>
              </a:rPr>
              <a:t>prima di iniziare i lavori</a:t>
            </a:r>
            <a:r>
              <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rPr>
              <a:t> ed </a:t>
            </a:r>
            <a:r>
              <a:rPr lang="it-IT" altLang="it-IT" sz="1400" b="1" u="sng" dirty="0">
                <a:solidFill>
                  <a:schemeClr val="tx1"/>
                </a:solidFill>
                <a:latin typeface="Tahoma" panose="020B0604030504040204" pitchFamily="34" charset="0"/>
                <a:ea typeface="Tahoma" panose="020B0604030504040204" pitchFamily="34" charset="0"/>
                <a:cs typeface="Tahoma" panose="020B0604030504040204" pitchFamily="34" charset="0"/>
              </a:rPr>
              <a:t>entro il 31 dicembre</a:t>
            </a:r>
            <a:r>
              <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rPr>
              <a:t> di ogni anno, </a:t>
            </a:r>
            <a:r>
              <a:rPr lang="it-IT" altLang="it-IT" sz="1400" b="1" u="sng" dirty="0">
                <a:solidFill>
                  <a:schemeClr val="tx1"/>
                </a:solidFill>
                <a:latin typeface="Tahoma" panose="020B0604030504040204" pitchFamily="34" charset="0"/>
                <a:ea typeface="Tahoma" panose="020B0604030504040204" pitchFamily="34" charset="0"/>
                <a:cs typeface="Tahoma" panose="020B0604030504040204" pitchFamily="34" charset="0"/>
              </a:rPr>
              <a:t>al Comune</a:t>
            </a:r>
            <a:r>
              <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rPr>
              <a:t> (ufficio tecnico o ufficio servizi sociali) dove è situato l’edificio o la singola unità immobiliare oggetto dell’intervento. Allegati necessari:</a:t>
            </a:r>
          </a:p>
          <a:p>
            <a:pPr marL="0" lvl="1" indent="0" algn="just" eaLnBrk="1" hangingPunct="1">
              <a:lnSpc>
                <a:spcPct val="150000"/>
              </a:lnSpc>
              <a:spcBef>
                <a:spcPct val="0"/>
              </a:spcBef>
              <a:buClr>
                <a:srgbClr val="FF0000"/>
              </a:buClr>
              <a:buFont typeface="Arial" panose="020B0604020202020204" pitchFamily="34" charset="0"/>
              <a:buChar char="•"/>
            </a:pPr>
            <a:r>
              <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rPr>
              <a:t> descrizione dello stato di fatto e delle opere da realizzare con preventivo; </a:t>
            </a:r>
          </a:p>
          <a:p>
            <a:pPr marL="0" lvl="1" indent="0" algn="just" eaLnBrk="1" hangingPunct="1">
              <a:lnSpc>
                <a:spcPct val="150000"/>
              </a:lnSpc>
              <a:spcBef>
                <a:spcPct val="0"/>
              </a:spcBef>
              <a:buClr>
                <a:srgbClr val="FF0000"/>
              </a:buClr>
              <a:buFont typeface="Arial" panose="020B0604020202020204" pitchFamily="34" charset="0"/>
              <a:buChar char="•"/>
            </a:pPr>
            <a:r>
              <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rPr>
              <a:t> dichiarazione sostitutiva dell’atto di notorietà; </a:t>
            </a:r>
          </a:p>
          <a:p>
            <a:pPr marL="0" lvl="1" indent="0" algn="just" eaLnBrk="1" hangingPunct="1">
              <a:lnSpc>
                <a:spcPct val="150000"/>
              </a:lnSpc>
              <a:spcBef>
                <a:spcPct val="0"/>
              </a:spcBef>
              <a:buClr>
                <a:srgbClr val="FF0000"/>
              </a:buClr>
              <a:buFont typeface="Arial" panose="020B0604020202020204" pitchFamily="34" charset="0"/>
              <a:buChar char="•"/>
            </a:pPr>
            <a:r>
              <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rPr>
              <a:t> copia certificazione di invalidità (ed eventuale certificato medico); </a:t>
            </a:r>
          </a:p>
          <a:p>
            <a:pPr marL="0" lvl="1" indent="0" algn="just" eaLnBrk="1" hangingPunct="1">
              <a:lnSpc>
                <a:spcPct val="150000"/>
              </a:lnSpc>
              <a:spcBef>
                <a:spcPct val="0"/>
              </a:spcBef>
              <a:buClr>
                <a:srgbClr val="FF0000"/>
              </a:buClr>
              <a:buFont typeface="Arial" panose="020B0604020202020204" pitchFamily="34" charset="0"/>
              <a:buChar char="•"/>
            </a:pPr>
            <a:r>
              <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rPr>
              <a:t> autorizzazione del proprietario alla realizzazione degli interventi (se in locazione); </a:t>
            </a:r>
          </a:p>
          <a:p>
            <a:pPr marL="0" lvl="1" indent="0" algn="just" eaLnBrk="1" hangingPunct="1">
              <a:lnSpc>
                <a:spcPct val="150000"/>
              </a:lnSpc>
              <a:spcBef>
                <a:spcPct val="0"/>
              </a:spcBef>
              <a:buClr>
                <a:srgbClr val="FF0000"/>
              </a:buClr>
              <a:buFont typeface="Arial" panose="020B0604020202020204" pitchFamily="34" charset="0"/>
              <a:buChar char="•"/>
            </a:pPr>
            <a:r>
              <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rPr>
              <a:t> autorizzazione condominiale all’esecuzione delle opere (se opere non removibili nelle parti comuni dell’edificio); </a:t>
            </a:r>
          </a:p>
          <a:p>
            <a:pPr marL="0" lvl="1" indent="0" algn="just" eaLnBrk="1" hangingPunct="1">
              <a:lnSpc>
                <a:spcPct val="150000"/>
              </a:lnSpc>
              <a:spcBef>
                <a:spcPct val="0"/>
              </a:spcBef>
              <a:buClr>
                <a:srgbClr val="FF0000"/>
              </a:buClr>
              <a:buFont typeface="Arial" panose="020B0604020202020204" pitchFamily="34" charset="0"/>
              <a:buChar char="•"/>
            </a:pPr>
            <a:r>
              <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rPr>
              <a:t> consenso dei condomini, qualora partecipino alla suddivisione delle spese per la realizzazione di opere a uso condominiale; </a:t>
            </a:r>
          </a:p>
          <a:p>
            <a:pPr marL="0" lvl="1" indent="0" algn="just" eaLnBrk="1" hangingPunct="1">
              <a:lnSpc>
                <a:spcPct val="150000"/>
              </a:lnSpc>
              <a:spcBef>
                <a:spcPct val="0"/>
              </a:spcBef>
              <a:buClr>
                <a:srgbClr val="FF0000"/>
              </a:buClr>
              <a:buNone/>
            </a:pPr>
            <a:r>
              <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rPr>
              <a:t>Se gli interventi sono finalizzati sia all’accessibilità esterna che interna, va presentata un’unica richiesta di contributo (con 2 preventivi distinti)</a:t>
            </a:r>
          </a:p>
          <a:p>
            <a:pPr marL="0" lvl="1" indent="0" algn="just" eaLnBrk="1" hangingPunct="1">
              <a:lnSpc>
                <a:spcPct val="150000"/>
              </a:lnSpc>
              <a:spcBef>
                <a:spcPct val="0"/>
              </a:spcBef>
              <a:buClr>
                <a:srgbClr val="FF0000"/>
              </a:buClr>
              <a:buNone/>
            </a:pPr>
            <a:endPar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1" indent="0" algn="just" eaLnBrk="1" hangingPunct="1">
              <a:lnSpc>
                <a:spcPct val="150000"/>
              </a:lnSpc>
              <a:spcBef>
                <a:spcPct val="0"/>
              </a:spcBef>
              <a:buClr>
                <a:srgbClr val="FF0000"/>
              </a:buClr>
              <a:buNone/>
            </a:pPr>
            <a:endPar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4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892175" lvl="2" indent="-342900" algn="just" eaLnBrk="1" hangingPunct="1">
              <a:lnSpc>
                <a:spcPct val="150000"/>
              </a:lnSpc>
              <a:spcBef>
                <a:spcPct val="0"/>
              </a:spcBef>
              <a:buClr>
                <a:srgbClr val="FF0000"/>
              </a:buClr>
              <a:buFont typeface="Calibri" panose="020F0502020204030204" pitchFamily="34" charset="0"/>
              <a:buAutoNum type="arabicParenR"/>
            </a:pPr>
            <a:endParaRPr lang="it-IT" altLang="it-IT" sz="14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1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2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2" pitchFamily="2" charset="2"/>
              <a:buNone/>
            </a:pPr>
            <a:endParaRPr lang="it-IT" altLang="it-IT" sz="16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2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7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20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892175" lvl="2" indent="-342900" algn="just" eaLnBrk="1" hangingPunct="1">
              <a:lnSpc>
                <a:spcPct val="150000"/>
              </a:lnSpc>
              <a:spcBef>
                <a:spcPct val="0"/>
              </a:spcBef>
              <a:buClr>
                <a:srgbClr val="FF0000"/>
              </a:buClr>
              <a:buFont typeface="Wingdings" pitchFamily="2" charset="2"/>
              <a:buChar char="Ø"/>
            </a:pPr>
            <a:endParaRPr lang="it-IT" altLang="it-IT" sz="1600" u="sng"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pitchFamily="2" charset="2"/>
              <a:buChar char="Ø"/>
            </a:pPr>
            <a:endParaRPr lang="it-IT" altLang="it-IT" sz="2000" dirty="0">
              <a:latin typeface="Tahoma" panose="020B0604030504040204" pitchFamily="34" charset="0"/>
              <a:ea typeface="Tahoma" panose="020B0604030504040204" pitchFamily="34" charset="0"/>
              <a:cs typeface="Tahoma" panose="020B0604030504040204" pitchFamily="34" charset="0"/>
            </a:endParaRPr>
          </a:p>
        </p:txBody>
      </p:sp>
      <p:sp>
        <p:nvSpPr>
          <p:cNvPr id="2" name="Segnaposto data 1">
            <a:extLst>
              <a:ext uri="{FF2B5EF4-FFF2-40B4-BE49-F238E27FC236}">
                <a16:creationId xmlns:a16="http://schemas.microsoft.com/office/drawing/2014/main" id="{C895BCE3-50FA-F84C-839B-F8045F4F879E}"/>
              </a:ext>
            </a:extLst>
          </p:cNvPr>
          <p:cNvSpPr>
            <a:spLocks noGrp="1"/>
          </p:cNvSpPr>
          <p:nvPr>
            <p:ph type="dt" sz="half" idx="12"/>
          </p:nvPr>
        </p:nvSpPr>
        <p:spPr/>
        <p:txBody>
          <a:bodyPr/>
          <a:lstStyle/>
          <a:p>
            <a:pPr>
              <a:defRPr/>
            </a:pPr>
            <a:r>
              <a:rPr lang="it-IT" altLang="it-IT"/>
              <a:t>CRIBA FVG - Udine, 19 dicembre 2018</a:t>
            </a:r>
          </a:p>
        </p:txBody>
      </p:sp>
      <p:sp>
        <p:nvSpPr>
          <p:cNvPr id="3" name="Segnaposto numero diapositiva 2">
            <a:extLst>
              <a:ext uri="{FF2B5EF4-FFF2-40B4-BE49-F238E27FC236}">
                <a16:creationId xmlns:a16="http://schemas.microsoft.com/office/drawing/2014/main" id="{0C552276-C54C-2F4C-A8BB-C7D5623DAC41}"/>
              </a:ext>
            </a:extLst>
          </p:cNvPr>
          <p:cNvSpPr>
            <a:spLocks noGrp="1"/>
          </p:cNvSpPr>
          <p:nvPr>
            <p:ph type="sldNum" sz="quarter" idx="10"/>
          </p:nvPr>
        </p:nvSpPr>
        <p:spPr/>
        <p:txBody>
          <a:bodyPr/>
          <a:lstStyle/>
          <a:p>
            <a:pPr>
              <a:defRPr/>
            </a:pPr>
            <a:fld id="{322C6B39-9C1A-3640-8801-D03DEC1B402D}" type="slidenum">
              <a:rPr lang="it-IT" altLang="it-IT" smtClean="0"/>
              <a:pPr>
                <a:defRPr/>
              </a:pPr>
              <a:t>14</a:t>
            </a:fld>
            <a:endParaRPr lang="it-IT" altLang="it-IT"/>
          </a:p>
        </p:txBody>
      </p:sp>
    </p:spTree>
    <p:extLst>
      <p:ext uri="{BB962C8B-B14F-4D97-AF65-F5344CB8AC3E}">
        <p14:creationId xmlns:p14="http://schemas.microsoft.com/office/powerpoint/2010/main" val="371897928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Effect transition="in" filter="wheel(4)">
                                      <p:cBhvr>
                                        <p:cTn id="7" dur="2000"/>
                                        <p:tgtEl>
                                          <p:spTgt spid="28676">
                                            <p:txEl>
                                              <p:pRg st="0" end="0"/>
                                            </p:txEl>
                                          </p:spTgt>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8676">
                                            <p:txEl>
                                              <p:pRg st="1" end="1"/>
                                            </p:txEl>
                                          </p:spTgt>
                                        </p:tgtEl>
                                        <p:attrNameLst>
                                          <p:attrName>style.visibility</p:attrName>
                                        </p:attrNameLst>
                                      </p:cBhvr>
                                      <p:to>
                                        <p:strVal val="visible"/>
                                      </p:to>
                                    </p:set>
                                    <p:animEffect transition="in" filter="wheel(4)">
                                      <p:cBhvr>
                                        <p:cTn id="10" dur="2000"/>
                                        <p:tgtEl>
                                          <p:spTgt spid="28676">
                                            <p:txEl>
                                              <p:pRg st="1" end="1"/>
                                            </p:txEl>
                                          </p:spTgt>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28676">
                                            <p:txEl>
                                              <p:pRg st="2" end="2"/>
                                            </p:txEl>
                                          </p:spTgt>
                                        </p:tgtEl>
                                        <p:attrNameLst>
                                          <p:attrName>style.visibility</p:attrName>
                                        </p:attrNameLst>
                                      </p:cBhvr>
                                      <p:to>
                                        <p:strVal val="visible"/>
                                      </p:to>
                                    </p:set>
                                    <p:animEffect transition="in" filter="wheel(4)">
                                      <p:cBhvr>
                                        <p:cTn id="13" dur="2000"/>
                                        <p:tgtEl>
                                          <p:spTgt spid="28676">
                                            <p:txEl>
                                              <p:pRg st="2" end="2"/>
                                            </p:txEl>
                                          </p:spTgt>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28676">
                                            <p:txEl>
                                              <p:pRg st="3" end="3"/>
                                            </p:txEl>
                                          </p:spTgt>
                                        </p:tgtEl>
                                        <p:attrNameLst>
                                          <p:attrName>style.visibility</p:attrName>
                                        </p:attrNameLst>
                                      </p:cBhvr>
                                      <p:to>
                                        <p:strVal val="visible"/>
                                      </p:to>
                                    </p:set>
                                    <p:animEffect transition="in" filter="wheel(4)">
                                      <p:cBhvr>
                                        <p:cTn id="16" dur="2000"/>
                                        <p:tgtEl>
                                          <p:spTgt spid="28676">
                                            <p:txEl>
                                              <p:pRg st="3" end="3"/>
                                            </p:txEl>
                                          </p:spTgt>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28676">
                                            <p:txEl>
                                              <p:pRg st="4" end="4"/>
                                            </p:txEl>
                                          </p:spTgt>
                                        </p:tgtEl>
                                        <p:attrNameLst>
                                          <p:attrName>style.visibility</p:attrName>
                                        </p:attrNameLst>
                                      </p:cBhvr>
                                      <p:to>
                                        <p:strVal val="visible"/>
                                      </p:to>
                                    </p:set>
                                    <p:animEffect transition="in" filter="wheel(4)">
                                      <p:cBhvr>
                                        <p:cTn id="19" dur="2000"/>
                                        <p:tgtEl>
                                          <p:spTgt spid="28676">
                                            <p:txEl>
                                              <p:pRg st="4" end="4"/>
                                            </p:txEl>
                                          </p:spTgt>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28676">
                                            <p:txEl>
                                              <p:pRg st="5" end="5"/>
                                            </p:txEl>
                                          </p:spTgt>
                                        </p:tgtEl>
                                        <p:attrNameLst>
                                          <p:attrName>style.visibility</p:attrName>
                                        </p:attrNameLst>
                                      </p:cBhvr>
                                      <p:to>
                                        <p:strVal val="visible"/>
                                      </p:to>
                                    </p:set>
                                    <p:animEffect transition="in" filter="wheel(4)">
                                      <p:cBhvr>
                                        <p:cTn id="22" dur="2000"/>
                                        <p:tgtEl>
                                          <p:spTgt spid="28676">
                                            <p:txEl>
                                              <p:pRg st="5" end="5"/>
                                            </p:txEl>
                                          </p:spTgt>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28676">
                                            <p:txEl>
                                              <p:pRg st="6" end="6"/>
                                            </p:txEl>
                                          </p:spTgt>
                                        </p:tgtEl>
                                        <p:attrNameLst>
                                          <p:attrName>style.visibility</p:attrName>
                                        </p:attrNameLst>
                                      </p:cBhvr>
                                      <p:to>
                                        <p:strVal val="visible"/>
                                      </p:to>
                                    </p:set>
                                    <p:animEffect transition="in" filter="wheel(4)">
                                      <p:cBhvr>
                                        <p:cTn id="25" dur="2000"/>
                                        <p:tgtEl>
                                          <p:spTgt spid="28676">
                                            <p:txEl>
                                              <p:pRg st="6" end="6"/>
                                            </p:txEl>
                                          </p:spTgt>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28676">
                                            <p:txEl>
                                              <p:pRg st="7" end="7"/>
                                            </p:txEl>
                                          </p:spTgt>
                                        </p:tgtEl>
                                        <p:attrNameLst>
                                          <p:attrName>style.visibility</p:attrName>
                                        </p:attrNameLst>
                                      </p:cBhvr>
                                      <p:to>
                                        <p:strVal val="visible"/>
                                      </p:to>
                                    </p:set>
                                    <p:animEffect transition="in" filter="wheel(4)">
                                      <p:cBhvr>
                                        <p:cTn id="28" dur="2000"/>
                                        <p:tgtEl>
                                          <p:spTgt spid="28676">
                                            <p:txEl>
                                              <p:pRg st="7" end="7"/>
                                            </p:txEl>
                                          </p:spTgt>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28676">
                                            <p:txEl>
                                              <p:pRg st="8" end="8"/>
                                            </p:txEl>
                                          </p:spTgt>
                                        </p:tgtEl>
                                        <p:attrNameLst>
                                          <p:attrName>style.visibility</p:attrName>
                                        </p:attrNameLst>
                                      </p:cBhvr>
                                      <p:to>
                                        <p:strVal val="visible"/>
                                      </p:to>
                                    </p:set>
                                    <p:animEffect transition="in" filter="wheel(4)">
                                      <p:cBhvr>
                                        <p:cTn id="31" dur="2000"/>
                                        <p:tgtEl>
                                          <p:spTgt spid="286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55D648FD-9EC1-0F44-8854-1DA4B322CC8C}"/>
              </a:ext>
            </a:extLst>
          </p:cNvPr>
          <p:cNvSpPr>
            <a:spLocks noGrp="1" noChangeArrowheads="1"/>
          </p:cNvSpPr>
          <p:nvPr>
            <p:ph type="title"/>
          </p:nvPr>
        </p:nvSpPr>
        <p:spPr>
          <a:xfrm>
            <a:off x="682625" y="76201"/>
            <a:ext cx="8534400" cy="7588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eaLnBrk="1" hangingPunct="1"/>
            <a:r>
              <a:rPr lang="it-IT" altLang="it-IT" i="1" dirty="0">
                <a:latin typeface="Cambria" panose="02040503050406030204" pitchFamily="18" charset="0"/>
                <a:cs typeface="Arial" charset="0"/>
              </a:rPr>
              <a:t>Contributi per l’accessibilità domestica</a:t>
            </a:r>
          </a:p>
        </p:txBody>
      </p:sp>
      <p:sp>
        <p:nvSpPr>
          <p:cNvPr id="25603" name="Rectangle 3">
            <a:extLst>
              <a:ext uri="{FF2B5EF4-FFF2-40B4-BE49-F238E27FC236}">
                <a16:creationId xmlns:a16="http://schemas.microsoft.com/office/drawing/2014/main" id="{E0C31413-AAD1-164B-B1F4-3E56FF7595AB}"/>
              </a:ext>
            </a:extLst>
          </p:cNvPr>
          <p:cNvSpPr>
            <a:spLocks noGrp="1" noChangeArrowheads="1"/>
          </p:cNvSpPr>
          <p:nvPr>
            <p:ph type="body" idx="4294967295"/>
          </p:nvPr>
        </p:nvSpPr>
        <p:spPr>
          <a:xfrm>
            <a:off x="287676" y="1321940"/>
            <a:ext cx="9390580" cy="5334000"/>
          </a:xfrm>
        </p:spPr>
        <p:txBody>
          <a:bodyPr/>
          <a:lstStyle/>
          <a:p>
            <a:pPr marL="0" lvl="1" indent="0" algn="just" eaLnBrk="1" hangingPunct="1">
              <a:lnSpc>
                <a:spcPct val="150000"/>
              </a:lnSpc>
              <a:spcBef>
                <a:spcPct val="0"/>
              </a:spcBef>
              <a:buClr>
                <a:srgbClr val="FF0000"/>
              </a:buClr>
              <a:buFont typeface="Arial" panose="020B0604020202020204" pitchFamily="34" charset="0"/>
              <a:buChar char="•"/>
            </a:pPr>
            <a:r>
              <a:rPr lang="it-IT" altLang="it-IT" sz="2000" b="1" i="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  Chi ha la priorità nell’ottenimento dei contributi? </a:t>
            </a:r>
          </a:p>
          <a:p>
            <a:pPr marL="0" lvl="1" indent="0" algn="just" eaLnBrk="1" hangingPunct="1">
              <a:lnSpc>
                <a:spcPct val="150000"/>
              </a:lnSpc>
              <a:spcBef>
                <a:spcPct val="0"/>
              </a:spcBef>
              <a:buClr>
                <a:srgbClr val="FF0000"/>
              </a:buClr>
              <a:buNone/>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La Regione, raccolte le domande dai vari Comuni, </a:t>
            </a:r>
          </a:p>
          <a:p>
            <a:pPr marL="0" lvl="1" indent="0" algn="just" eaLnBrk="1" hangingPunct="1">
              <a:lnSpc>
                <a:spcPct val="150000"/>
              </a:lnSpc>
              <a:spcBef>
                <a:spcPct val="0"/>
              </a:spcBef>
              <a:buClr>
                <a:srgbClr val="FF0000"/>
              </a:buClr>
              <a:buNone/>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provvede alla formazione di una </a:t>
            </a:r>
            <a:r>
              <a:rPr lang="it-IT" altLang="it-IT" sz="1600" b="1" u="sng" dirty="0">
                <a:solidFill>
                  <a:schemeClr val="tx1"/>
                </a:solidFill>
                <a:latin typeface="Tahoma" panose="020B0604030504040204" pitchFamily="34" charset="0"/>
                <a:ea typeface="Tahoma" panose="020B0604030504040204" pitchFamily="34" charset="0"/>
                <a:cs typeface="Tahoma" panose="020B0604030504040204" pitchFamily="34" charset="0"/>
              </a:rPr>
              <a:t>graduatoria</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sulla </a:t>
            </a:r>
          </a:p>
          <a:p>
            <a:pPr marL="0" lvl="1" indent="0" algn="just" eaLnBrk="1" hangingPunct="1">
              <a:lnSpc>
                <a:spcPct val="150000"/>
              </a:lnSpc>
              <a:spcBef>
                <a:spcPct val="0"/>
              </a:spcBef>
              <a:buClr>
                <a:srgbClr val="FF0000"/>
              </a:buClr>
              <a:buNone/>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base del punteggio derivante dalla classe di invalidità </a:t>
            </a:r>
          </a:p>
          <a:p>
            <a:pPr marL="0" lvl="1" indent="0" algn="just" eaLnBrk="1" hangingPunct="1">
              <a:lnSpc>
                <a:spcPct val="150000"/>
              </a:lnSpc>
              <a:spcBef>
                <a:spcPct val="0"/>
              </a:spcBef>
              <a:buClr>
                <a:srgbClr val="FF0000"/>
              </a:buClr>
              <a:buNone/>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e dal valore dell’ISEE del richiedente (sono dati da </a:t>
            </a:r>
          </a:p>
          <a:p>
            <a:pPr marL="0" lvl="1" indent="0" algn="just" eaLnBrk="1" hangingPunct="1">
              <a:lnSpc>
                <a:spcPct val="150000"/>
              </a:lnSpc>
              <a:spcBef>
                <a:spcPct val="0"/>
              </a:spcBef>
              <a:buClr>
                <a:srgbClr val="FF0000"/>
              </a:buClr>
              <a:buNone/>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20 a 80 punti per l’invalidità e da 0 a 20 punti per l’ISEE).</a:t>
            </a:r>
            <a:endParaRPr lang="it-IT" altLang="it-IT"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None/>
            </a:pPr>
            <a:r>
              <a:rPr lang="it-IT" altLang="it-IT" sz="1600" dirty="0">
                <a:latin typeface="Tahoma" panose="020B0604030504040204" pitchFamily="34" charset="0"/>
                <a:ea typeface="Tahoma" panose="020B0604030504040204" pitchFamily="34" charset="0"/>
                <a:cs typeface="Tahoma" panose="020B0604030504040204" pitchFamily="34" charset="0"/>
              </a:rPr>
              <a:t>In caso di PARITA’ in graduatoria si tiene conto </a:t>
            </a:r>
          </a:p>
          <a:p>
            <a:pPr>
              <a:buFont typeface="Arial" panose="020B0604020202020204" pitchFamily="34" charset="0"/>
              <a:buNone/>
            </a:pPr>
            <a:r>
              <a:rPr lang="it-IT" altLang="it-IT" sz="1600" dirty="0">
                <a:latin typeface="Tahoma" panose="020B0604030504040204" pitchFamily="34" charset="0"/>
                <a:ea typeface="Tahoma" panose="020B0604030504040204" pitchFamily="34" charset="0"/>
                <a:cs typeface="Tahoma" panose="020B0604030504040204" pitchFamily="34" charset="0"/>
              </a:rPr>
              <a:t>dell’ordine cronologico di presentazione della domanda. </a:t>
            </a:r>
          </a:p>
          <a:p>
            <a:pPr marL="0" lvl="1" indent="0" algn="just" eaLnBrk="1" hangingPunct="1">
              <a:lnSpc>
                <a:spcPct val="150000"/>
              </a:lnSpc>
              <a:spcBef>
                <a:spcPct val="0"/>
              </a:spcBef>
              <a:buClr>
                <a:srgbClr val="FF0000"/>
              </a:buClr>
              <a:buNone/>
            </a:pPr>
            <a:endParaRPr lang="it-IT" altLang="it-IT" sz="1600" b="1" i="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Font typeface="Arial" panose="020B0604020202020204" pitchFamily="34" charset="0"/>
              <a:buChar char="•"/>
            </a:pPr>
            <a:r>
              <a:rPr lang="it-IT" altLang="it-IT" sz="2000" b="1" i="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 Sono cumulabili con altri contributi/agevolazioni? </a:t>
            </a:r>
          </a:p>
          <a:p>
            <a:pPr marL="0" lvl="1" indent="0" algn="just" eaLnBrk="1" hangingPunct="1">
              <a:lnSpc>
                <a:spcPct val="150000"/>
              </a:lnSpc>
              <a:spcBef>
                <a:spcPct val="0"/>
              </a:spcBef>
              <a:buClr>
                <a:srgbClr val="FF0000"/>
              </a:buClr>
              <a:buNone/>
            </a:pP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Sì, sono cumulabili </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ad esempio con le agevolazioni fiscali previste per le ristrutturazioni edilizie, ma la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somma </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dei vari contributi/benefici ottenuti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non può essere superiore alla spesa realmente effettuata</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(il cumulo conviene solo per spese superiori a 10-15.000€). </a:t>
            </a:r>
            <a:r>
              <a:rPr lang="it-IT" altLang="it-IT" sz="2000" b="1" i="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endParaRPr lang="it-IT" altLang="it-IT"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5604" name="Immagine 5">
            <a:extLst>
              <a:ext uri="{FF2B5EF4-FFF2-40B4-BE49-F238E27FC236}">
                <a16:creationId xmlns:a16="http://schemas.microsoft.com/office/drawing/2014/main" id="{4E9E6D9D-9E5A-EA46-8216-0293FC234510}"/>
              </a:ext>
            </a:extLst>
          </p:cNvPr>
          <p:cNvPicPr>
            <a:picLocks noChangeAspect="1"/>
          </p:cNvPicPr>
          <p:nvPr/>
        </p:nvPicPr>
        <p:blipFill>
          <a:blip r:embed="rId3">
            <a:extLst>
              <a:ext uri="{28A0092B-C50C-407E-A947-70E740481C1C}">
                <a14:useLocalDpi xmlns:a14="http://schemas.microsoft.com/office/drawing/2010/main" val="0"/>
              </a:ext>
            </a:extLst>
          </a:blip>
          <a:srcRect l="14447" r="16907" b="18359"/>
          <a:stretch>
            <a:fillRect/>
          </a:stretch>
        </p:blipFill>
        <p:spPr bwMode="auto">
          <a:xfrm>
            <a:off x="6237265" y="1865614"/>
            <a:ext cx="327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id="{E895E411-BE9F-EF43-98BC-C1D5F7CD9764}"/>
              </a:ext>
            </a:extLst>
          </p:cNvPr>
          <p:cNvSpPr>
            <a:spLocks noGrp="1"/>
          </p:cNvSpPr>
          <p:nvPr>
            <p:ph type="dt" sz="half" idx="12"/>
          </p:nvPr>
        </p:nvSpPr>
        <p:spPr/>
        <p:txBody>
          <a:bodyPr/>
          <a:lstStyle/>
          <a:p>
            <a:pPr>
              <a:defRPr/>
            </a:pPr>
            <a:r>
              <a:rPr lang="it-IT" altLang="it-IT"/>
              <a:t>CRIBA FVG - Udine, 19 dicembre 2018</a:t>
            </a:r>
          </a:p>
        </p:txBody>
      </p:sp>
      <p:sp>
        <p:nvSpPr>
          <p:cNvPr id="3" name="Segnaposto numero diapositiva 2">
            <a:extLst>
              <a:ext uri="{FF2B5EF4-FFF2-40B4-BE49-F238E27FC236}">
                <a16:creationId xmlns:a16="http://schemas.microsoft.com/office/drawing/2014/main" id="{FF584C65-2081-DE42-8BC5-A23B467CB76B}"/>
              </a:ext>
            </a:extLst>
          </p:cNvPr>
          <p:cNvSpPr>
            <a:spLocks noGrp="1"/>
          </p:cNvSpPr>
          <p:nvPr>
            <p:ph type="sldNum" sz="quarter" idx="10"/>
          </p:nvPr>
        </p:nvSpPr>
        <p:spPr/>
        <p:txBody>
          <a:bodyPr/>
          <a:lstStyle/>
          <a:p>
            <a:pPr>
              <a:defRPr/>
            </a:pPr>
            <a:fld id="{322C6B39-9C1A-3640-8801-D03DEC1B402D}" type="slidenum">
              <a:rPr lang="it-IT" altLang="it-IT" smtClean="0"/>
              <a:pPr>
                <a:defRPr/>
              </a:pPr>
              <a:t>15</a:t>
            </a:fld>
            <a:endParaRPr lang="it-IT" altLang="it-IT"/>
          </a:p>
        </p:txBody>
      </p:sp>
    </p:spTree>
    <p:extLst>
      <p:ext uri="{BB962C8B-B14F-4D97-AF65-F5344CB8AC3E}">
        <p14:creationId xmlns:p14="http://schemas.microsoft.com/office/powerpoint/2010/main" val="8474389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to="" calcmode="lin" valueType="num">
                                      <p:cBhvr>
                                        <p:cTn id="7" dur="1" fill="hold"/>
                                        <p:tgtEl>
                                          <p:spTgt spid="25603">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5603">
                                            <p:txEl>
                                              <p:pRg st="1" end="1"/>
                                            </p:txEl>
                                          </p:spTgt>
                                        </p:tgtEl>
                                        <p:attrNameLst>
                                          <p:attrName>style.visibility</p:attrName>
                                        </p:attrNameLst>
                                      </p:cBhvr>
                                      <p:to>
                                        <p:strVal val="visible"/>
                                      </p:to>
                                    </p:set>
                                    <p:anim to="" calcmode="lin" valueType="num">
                                      <p:cBhvr>
                                        <p:cTn id="10" dur="1" fill="hold"/>
                                        <p:tgtEl>
                                          <p:spTgt spid="25603">
                                            <p:txEl>
                                              <p:pRg st="1" end="1"/>
                                            </p:txEl>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 to="" calcmode="lin" valueType="num">
                                      <p:cBhvr>
                                        <p:cTn id="13" dur="1" fill="hold"/>
                                        <p:tgtEl>
                                          <p:spTgt spid="25603">
                                            <p:txEl>
                                              <p:pRg st="2" end="2"/>
                                            </p:txEl>
                                          </p:spTgt>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25603">
                                            <p:txEl>
                                              <p:pRg st="3" end="3"/>
                                            </p:txEl>
                                          </p:spTgt>
                                        </p:tgtEl>
                                        <p:attrNameLst>
                                          <p:attrName>style.visibility</p:attrName>
                                        </p:attrNameLst>
                                      </p:cBhvr>
                                      <p:to>
                                        <p:strVal val="visible"/>
                                      </p:to>
                                    </p:set>
                                    <p:anim to="" calcmode="lin" valueType="num">
                                      <p:cBhvr>
                                        <p:cTn id="16" dur="1" fill="hold"/>
                                        <p:tgtEl>
                                          <p:spTgt spid="25603">
                                            <p:txEl>
                                              <p:pRg st="3" end="3"/>
                                            </p:txEl>
                                          </p:spTgt>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25603">
                                            <p:txEl>
                                              <p:pRg st="4" end="4"/>
                                            </p:txEl>
                                          </p:spTgt>
                                        </p:tgtEl>
                                        <p:attrNameLst>
                                          <p:attrName>style.visibility</p:attrName>
                                        </p:attrNameLst>
                                      </p:cBhvr>
                                      <p:to>
                                        <p:strVal val="visible"/>
                                      </p:to>
                                    </p:set>
                                    <p:anim to="" calcmode="lin" valueType="num">
                                      <p:cBhvr>
                                        <p:cTn id="19" dur="1" fill="hold"/>
                                        <p:tgtEl>
                                          <p:spTgt spid="25603">
                                            <p:txEl>
                                              <p:pRg st="4" end="4"/>
                                            </p:txEl>
                                          </p:spTgt>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25603">
                                            <p:txEl>
                                              <p:pRg st="5" end="5"/>
                                            </p:txEl>
                                          </p:spTgt>
                                        </p:tgtEl>
                                        <p:attrNameLst>
                                          <p:attrName>style.visibility</p:attrName>
                                        </p:attrNameLst>
                                      </p:cBhvr>
                                      <p:to>
                                        <p:strVal val="visible"/>
                                      </p:to>
                                    </p:set>
                                    <p:anim to="" calcmode="lin" valueType="num">
                                      <p:cBhvr>
                                        <p:cTn id="22" dur="1" fill="hold"/>
                                        <p:tgtEl>
                                          <p:spTgt spid="25603">
                                            <p:txEl>
                                              <p:pRg st="5" end="5"/>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5603">
                                            <p:txEl>
                                              <p:pRg st="6" end="6"/>
                                            </p:txEl>
                                          </p:spTgt>
                                        </p:tgtEl>
                                        <p:attrNameLst>
                                          <p:attrName>style.visibility</p:attrName>
                                        </p:attrNameLst>
                                      </p:cBhvr>
                                      <p:to>
                                        <p:strVal val="visible"/>
                                      </p:to>
                                    </p:set>
                                    <p:anim to="" calcmode="lin" valueType="num">
                                      <p:cBhvr>
                                        <p:cTn id="27" dur="1" fill="hold"/>
                                        <p:tgtEl>
                                          <p:spTgt spid="25603">
                                            <p:txEl>
                                              <p:pRg st="6" end="6"/>
                                            </p:txEl>
                                          </p:spTgt>
                                        </p:tgtEl>
                                        <p:attrNameLst>
                                          <p:attrName/>
                                        </p:attrNameLst>
                                      </p:cBhvr>
                                    </p:anim>
                                  </p:childTnLst>
                                </p:cTn>
                              </p:par>
                              <p:par>
                                <p:cTn id="28" presetID="24" presetClass="entr" presetSubtype="0" fill="hold" grpId="0" nodeType="withEffect">
                                  <p:stCondLst>
                                    <p:cond delay="0"/>
                                  </p:stCondLst>
                                  <p:childTnLst>
                                    <p:set>
                                      <p:cBhvr>
                                        <p:cTn id="29" dur="1" fill="hold">
                                          <p:stCondLst>
                                            <p:cond delay="0"/>
                                          </p:stCondLst>
                                        </p:cTn>
                                        <p:tgtEl>
                                          <p:spTgt spid="25603">
                                            <p:txEl>
                                              <p:pRg st="7" end="7"/>
                                            </p:txEl>
                                          </p:spTgt>
                                        </p:tgtEl>
                                        <p:attrNameLst>
                                          <p:attrName>style.visibility</p:attrName>
                                        </p:attrNameLst>
                                      </p:cBhvr>
                                      <p:to>
                                        <p:strVal val="visible"/>
                                      </p:to>
                                    </p:set>
                                    <p:anim to="" calcmode="lin" valueType="num">
                                      <p:cBhvr>
                                        <p:cTn id="30" dur="1" fill="hold"/>
                                        <p:tgtEl>
                                          <p:spTgt spid="25603">
                                            <p:txEl>
                                              <p:pRg st="7" end="7"/>
                                            </p:txEl>
                                          </p:spTgt>
                                        </p:tgtEl>
                                        <p:attrNameLst>
                                          <p:attrName/>
                                        </p:attrNameLst>
                                      </p:cBhvr>
                                    </p:anim>
                                  </p:childTnLst>
                                </p:cTn>
                              </p:par>
                              <p:par>
                                <p:cTn id="31" presetID="24" presetClass="entr" presetSubtype="0" fill="hold" grpId="0" nodeType="withEffect">
                                  <p:stCondLst>
                                    <p:cond delay="0"/>
                                  </p:stCondLst>
                                  <p:childTnLst>
                                    <p:set>
                                      <p:cBhvr>
                                        <p:cTn id="32" dur="1" fill="hold">
                                          <p:stCondLst>
                                            <p:cond delay="0"/>
                                          </p:stCondLst>
                                        </p:cTn>
                                        <p:tgtEl>
                                          <p:spTgt spid="25603">
                                            <p:txEl>
                                              <p:pRg st="9" end="9"/>
                                            </p:txEl>
                                          </p:spTgt>
                                        </p:tgtEl>
                                        <p:attrNameLst>
                                          <p:attrName>style.visibility</p:attrName>
                                        </p:attrNameLst>
                                      </p:cBhvr>
                                      <p:to>
                                        <p:strVal val="visible"/>
                                      </p:to>
                                    </p:set>
                                    <p:anim to="" calcmode="lin" valueType="num">
                                      <p:cBhvr>
                                        <p:cTn id="33" dur="1" fill="hold"/>
                                        <p:tgtEl>
                                          <p:spTgt spid="25603">
                                            <p:txEl>
                                              <p:pRg st="9" end="9"/>
                                            </p:txEl>
                                          </p:spTgt>
                                        </p:tgtEl>
                                        <p:attrNameLst>
                                          <p:attrName/>
                                        </p:attrNameLst>
                                      </p:cBhvr>
                                    </p:anim>
                                  </p:childTnLst>
                                </p:cTn>
                              </p:par>
                              <p:par>
                                <p:cTn id="34" presetID="24" presetClass="entr" presetSubtype="0" fill="hold" grpId="0" nodeType="withEffect">
                                  <p:stCondLst>
                                    <p:cond delay="0"/>
                                  </p:stCondLst>
                                  <p:childTnLst>
                                    <p:set>
                                      <p:cBhvr>
                                        <p:cTn id="35" dur="1" fill="hold">
                                          <p:stCondLst>
                                            <p:cond delay="0"/>
                                          </p:stCondLst>
                                        </p:cTn>
                                        <p:tgtEl>
                                          <p:spTgt spid="25603">
                                            <p:txEl>
                                              <p:pRg st="10" end="10"/>
                                            </p:txEl>
                                          </p:spTgt>
                                        </p:tgtEl>
                                        <p:attrNameLst>
                                          <p:attrName>style.visibility</p:attrName>
                                        </p:attrNameLst>
                                      </p:cBhvr>
                                      <p:to>
                                        <p:strVal val="visible"/>
                                      </p:to>
                                    </p:set>
                                    <p:anim to="" calcmode="lin" valueType="num">
                                      <p:cBhvr>
                                        <p:cTn id="36" dur="1" fill="hold"/>
                                        <p:tgtEl>
                                          <p:spTgt spid="25603">
                                            <p:txEl>
                                              <p:pRg st="10" end="10"/>
                                            </p:txEl>
                                          </p:spTgt>
                                        </p:tgtEl>
                                        <p:attrNameLst>
                                          <p:attrName/>
                                        </p:attrNameLst>
                                      </p:cBhvr>
                                    </p:anim>
                                  </p:childTnLst>
                                </p:cTn>
                              </p:par>
                            </p:childTnLst>
                          </p:cTn>
                        </p:par>
                        <p:par>
                          <p:cTn id="37" fill="hold">
                            <p:stCondLst>
                              <p:cond delay="0"/>
                            </p:stCondLst>
                            <p:childTnLst>
                              <p:par>
                                <p:cTn id="38" presetID="6" presetClass="entr" presetSubtype="16" fill="hold" nodeType="afterEffect">
                                  <p:stCondLst>
                                    <p:cond delay="0"/>
                                  </p:stCondLst>
                                  <p:childTnLst>
                                    <p:set>
                                      <p:cBhvr>
                                        <p:cTn id="39" dur="1" fill="hold">
                                          <p:stCondLst>
                                            <p:cond delay="0"/>
                                          </p:stCondLst>
                                        </p:cTn>
                                        <p:tgtEl>
                                          <p:spTgt spid="25604"/>
                                        </p:tgtEl>
                                        <p:attrNameLst>
                                          <p:attrName>style.visibility</p:attrName>
                                        </p:attrNameLst>
                                      </p:cBhvr>
                                      <p:to>
                                        <p:strVal val="visible"/>
                                      </p:to>
                                    </p:set>
                                    <p:animEffect transition="in" filter="circle(in)">
                                      <p:cBhvr>
                                        <p:cTn id="40" dur="2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C88E1319-218A-D842-BD2A-CAF79259B950}"/>
              </a:ext>
            </a:extLst>
          </p:cNvPr>
          <p:cNvSpPr>
            <a:spLocks noGrp="1" noChangeArrowheads="1"/>
          </p:cNvSpPr>
          <p:nvPr>
            <p:ph type="title"/>
          </p:nvPr>
        </p:nvSpPr>
        <p:spPr>
          <a:xfrm>
            <a:off x="682625" y="76201"/>
            <a:ext cx="8534400" cy="7588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eaLnBrk="1" hangingPunct="1"/>
            <a:r>
              <a:rPr lang="it-IT" altLang="it-IT" i="1" dirty="0">
                <a:latin typeface="Cambria" panose="02040503050406030204" pitchFamily="18" charset="0"/>
                <a:cs typeface="Arial" charset="0"/>
              </a:rPr>
              <a:t>Contributi per l’accessibilità domestica</a:t>
            </a:r>
          </a:p>
        </p:txBody>
      </p:sp>
      <p:sp>
        <p:nvSpPr>
          <p:cNvPr id="25603" name="Rectangle 3">
            <a:extLst>
              <a:ext uri="{FF2B5EF4-FFF2-40B4-BE49-F238E27FC236}">
                <a16:creationId xmlns:a16="http://schemas.microsoft.com/office/drawing/2014/main" id="{6395619C-03E4-A941-BECA-5D63C5E1CF41}"/>
              </a:ext>
            </a:extLst>
          </p:cNvPr>
          <p:cNvSpPr>
            <a:spLocks noGrp="1" noChangeArrowheads="1"/>
          </p:cNvSpPr>
          <p:nvPr>
            <p:ph type="body" idx="4294967295"/>
          </p:nvPr>
        </p:nvSpPr>
        <p:spPr>
          <a:xfrm>
            <a:off x="277402" y="1508586"/>
            <a:ext cx="9380306" cy="4244942"/>
          </a:xfrm>
        </p:spPr>
        <p:txBody>
          <a:bodyPr/>
          <a:lstStyle/>
          <a:p>
            <a:pPr marL="0" lvl="1" indent="0" algn="just" eaLnBrk="1" hangingPunct="1">
              <a:lnSpc>
                <a:spcPct val="150000"/>
              </a:lnSpc>
              <a:spcBef>
                <a:spcPct val="0"/>
              </a:spcBef>
              <a:buClr>
                <a:srgbClr val="FF0000"/>
              </a:buClr>
              <a:buFont typeface="Arial" panose="020B0604020202020204" pitchFamily="34" charset="0"/>
              <a:buChar char="•"/>
            </a:pPr>
            <a:r>
              <a:rPr lang="it-IT" altLang="it-IT" sz="2000" b="1" i="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rPr>
              <a:t>  Quali le modifiche più rilevanti rispetto al regolamento del 2012? </a:t>
            </a:r>
          </a:p>
          <a:p>
            <a:pPr marL="0" lvl="1" indent="0" algn="just" eaLnBrk="1" hangingPunct="1">
              <a:lnSpc>
                <a:spcPct val="150000"/>
              </a:lnSpc>
              <a:spcBef>
                <a:spcPct val="0"/>
              </a:spcBef>
              <a:buClr>
                <a:srgbClr val="FF0000"/>
              </a:buClr>
              <a:buNone/>
            </a:pPr>
            <a:endParaRPr lang="it-IT" altLang="it-IT" sz="1000" b="1" i="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Font typeface="Calibri" panose="020F0502020204030204" pitchFamily="34" charset="0"/>
              <a:buAutoNum type="arabicPeriod"/>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introduzione di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soglia massima ISEE</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per accedere al contributo (60.000€);</a:t>
            </a:r>
          </a:p>
          <a:p>
            <a:pPr marL="0" lvl="1" indent="0" algn="just" eaLnBrk="1" hangingPunct="1">
              <a:lnSpc>
                <a:spcPct val="150000"/>
              </a:lnSpc>
              <a:spcBef>
                <a:spcPct val="0"/>
              </a:spcBef>
              <a:buClr>
                <a:srgbClr val="FF0000"/>
              </a:buClr>
              <a:buFont typeface="Calibri" panose="020F0502020204030204" pitchFamily="34" charset="0"/>
              <a:buAutoNum type="arabicPeriod"/>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possibilità presentare domanda di contributo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anche non avendo ancora </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il riconoscimento dell’</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invalidità civile </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=&gt; basta certificato medico attestante la patologia insieme alla ricevuta di presentazione della domanda di invalidità;</a:t>
            </a:r>
          </a:p>
          <a:p>
            <a:pPr marL="0" lvl="1" indent="0" algn="just" eaLnBrk="1" hangingPunct="1">
              <a:lnSpc>
                <a:spcPct val="150000"/>
              </a:lnSpc>
              <a:spcBef>
                <a:spcPct val="0"/>
              </a:spcBef>
              <a:buClr>
                <a:srgbClr val="FF0000"/>
              </a:buClr>
              <a:buFont typeface="Calibri" panose="020F0502020204030204" pitchFamily="34" charset="0"/>
              <a:buAutoNum type="arabicPeriod" startAt="3"/>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riferimento alle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UTI </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(se operative);</a:t>
            </a:r>
          </a:p>
          <a:p>
            <a:pPr marL="0" lvl="1" indent="0" algn="just" eaLnBrk="1" hangingPunct="1">
              <a:lnSpc>
                <a:spcPct val="150000"/>
              </a:lnSpc>
              <a:spcBef>
                <a:spcPct val="0"/>
              </a:spcBef>
              <a:buClr>
                <a:srgbClr val="FF0000"/>
              </a:buClr>
              <a:buFont typeface="Calibri" panose="020F0502020204030204" pitchFamily="34" charset="0"/>
              <a:buAutoNum type="arabicPeriod" startAt="3"/>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in caso di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decesso </a:t>
            </a: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del beneficiario il contributo erogabile agli eredi SOLO SE il richiedente era in vita al momento in cui fatto provvedimento di concessione del contributo da parte del Comune al cittadino (e lavori già conclusi prima del decesso);</a:t>
            </a:r>
          </a:p>
          <a:p>
            <a:pPr marL="0" lvl="1" indent="0" algn="just" eaLnBrk="1" hangingPunct="1">
              <a:lnSpc>
                <a:spcPct val="150000"/>
              </a:lnSpc>
              <a:spcBef>
                <a:spcPct val="0"/>
              </a:spcBef>
              <a:buClr>
                <a:srgbClr val="FF0000"/>
              </a:buClr>
              <a:buFont typeface="Calibri" panose="020F0502020204030204" pitchFamily="34" charset="0"/>
              <a:buAutoNum type="arabicPeriod" startAt="5"/>
            </a:pPr>
            <a:r>
              <a:rPr lang="it-IT" altLang="it-IT" sz="1600" dirty="0">
                <a:solidFill>
                  <a:schemeClr val="tx1"/>
                </a:solidFill>
                <a:latin typeface="Tahoma" panose="020B0604030504040204" pitchFamily="34" charset="0"/>
                <a:ea typeface="Tahoma" panose="020B0604030504040204" pitchFamily="34" charset="0"/>
                <a:cs typeface="Tahoma" panose="020B0604030504040204" pitchFamily="34" charset="0"/>
              </a:rPr>
              <a:t> fatture intestabili al coniuge della persona con disabilità SOLO SE questa è </a:t>
            </a:r>
            <a:r>
              <a:rPr lang="it-IT" altLang="it-IT" sz="1600" b="1" dirty="0">
                <a:solidFill>
                  <a:schemeClr val="tx1"/>
                </a:solidFill>
                <a:latin typeface="Tahoma" panose="020B0604030504040204" pitchFamily="34" charset="0"/>
                <a:ea typeface="Tahoma" panose="020B0604030504040204" pitchFamily="34" charset="0"/>
                <a:cs typeface="Tahoma" panose="020B0604030504040204" pitchFamily="34" charset="0"/>
              </a:rPr>
              <a:t>fiscalmente a carico</a:t>
            </a:r>
          </a:p>
        </p:txBody>
      </p:sp>
      <p:sp>
        <p:nvSpPr>
          <p:cNvPr id="2" name="Segnaposto data 1">
            <a:extLst>
              <a:ext uri="{FF2B5EF4-FFF2-40B4-BE49-F238E27FC236}">
                <a16:creationId xmlns:a16="http://schemas.microsoft.com/office/drawing/2014/main" id="{B0EE34C9-DC01-D647-8CCD-B6667FE535CF}"/>
              </a:ext>
            </a:extLst>
          </p:cNvPr>
          <p:cNvSpPr>
            <a:spLocks noGrp="1"/>
          </p:cNvSpPr>
          <p:nvPr>
            <p:ph type="dt" sz="half" idx="12"/>
          </p:nvPr>
        </p:nvSpPr>
        <p:spPr/>
        <p:txBody>
          <a:bodyPr/>
          <a:lstStyle/>
          <a:p>
            <a:pPr>
              <a:defRPr/>
            </a:pPr>
            <a:r>
              <a:rPr lang="it-IT" altLang="it-IT"/>
              <a:t>CRIBA FVG - Udine, 19 dicembre 2018</a:t>
            </a:r>
          </a:p>
        </p:txBody>
      </p:sp>
      <p:sp>
        <p:nvSpPr>
          <p:cNvPr id="3" name="Segnaposto numero diapositiva 2">
            <a:extLst>
              <a:ext uri="{FF2B5EF4-FFF2-40B4-BE49-F238E27FC236}">
                <a16:creationId xmlns:a16="http://schemas.microsoft.com/office/drawing/2014/main" id="{92F8E436-B9F5-FA4E-9F78-A937FE48E7F3}"/>
              </a:ext>
            </a:extLst>
          </p:cNvPr>
          <p:cNvSpPr>
            <a:spLocks noGrp="1"/>
          </p:cNvSpPr>
          <p:nvPr>
            <p:ph type="sldNum" sz="quarter" idx="10"/>
          </p:nvPr>
        </p:nvSpPr>
        <p:spPr/>
        <p:txBody>
          <a:bodyPr/>
          <a:lstStyle/>
          <a:p>
            <a:pPr>
              <a:defRPr/>
            </a:pPr>
            <a:fld id="{322C6B39-9C1A-3640-8801-D03DEC1B402D}" type="slidenum">
              <a:rPr lang="it-IT" altLang="it-IT" smtClean="0"/>
              <a:pPr>
                <a:defRPr/>
              </a:pPr>
              <a:t>16</a:t>
            </a:fld>
            <a:endParaRPr lang="it-IT" altLang="it-IT"/>
          </a:p>
        </p:txBody>
      </p:sp>
    </p:spTree>
    <p:extLst>
      <p:ext uri="{BB962C8B-B14F-4D97-AF65-F5344CB8AC3E}">
        <p14:creationId xmlns:p14="http://schemas.microsoft.com/office/powerpoint/2010/main" val="243582556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to="" calcmode="lin" valueType="num">
                                      <p:cBhvr>
                                        <p:cTn id="7" dur="1" fill="hold"/>
                                        <p:tgtEl>
                                          <p:spTgt spid="25603">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5603">
                                            <p:txEl>
                                              <p:pRg st="2" end="2"/>
                                            </p:txEl>
                                          </p:spTgt>
                                        </p:tgtEl>
                                        <p:attrNameLst>
                                          <p:attrName>style.visibility</p:attrName>
                                        </p:attrNameLst>
                                      </p:cBhvr>
                                      <p:to>
                                        <p:strVal val="visible"/>
                                      </p:to>
                                    </p:set>
                                    <p:anim to="" calcmode="lin" valueType="num">
                                      <p:cBhvr>
                                        <p:cTn id="10" dur="1" fill="hold"/>
                                        <p:tgtEl>
                                          <p:spTgt spid="25603">
                                            <p:txEl>
                                              <p:pRg st="2" end="2"/>
                                            </p:txEl>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25603">
                                            <p:txEl>
                                              <p:pRg st="3" end="3"/>
                                            </p:txEl>
                                          </p:spTgt>
                                        </p:tgtEl>
                                        <p:attrNameLst>
                                          <p:attrName>style.visibility</p:attrName>
                                        </p:attrNameLst>
                                      </p:cBhvr>
                                      <p:to>
                                        <p:strVal val="visible"/>
                                      </p:to>
                                    </p:set>
                                    <p:anim to="" calcmode="lin" valueType="num">
                                      <p:cBhvr>
                                        <p:cTn id="13" dur="1" fill="hold"/>
                                        <p:tgtEl>
                                          <p:spTgt spid="25603">
                                            <p:txEl>
                                              <p:pRg st="3" end="3"/>
                                            </p:txEl>
                                          </p:spTgt>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25603">
                                            <p:txEl>
                                              <p:pRg st="4" end="4"/>
                                            </p:txEl>
                                          </p:spTgt>
                                        </p:tgtEl>
                                        <p:attrNameLst>
                                          <p:attrName>style.visibility</p:attrName>
                                        </p:attrNameLst>
                                      </p:cBhvr>
                                      <p:to>
                                        <p:strVal val="visible"/>
                                      </p:to>
                                    </p:set>
                                    <p:anim to="" calcmode="lin" valueType="num">
                                      <p:cBhvr>
                                        <p:cTn id="16" dur="1" fill="hold"/>
                                        <p:tgtEl>
                                          <p:spTgt spid="25603">
                                            <p:txEl>
                                              <p:pRg st="4" end="4"/>
                                            </p:txEl>
                                          </p:spTgt>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25603">
                                            <p:txEl>
                                              <p:pRg st="5" end="5"/>
                                            </p:txEl>
                                          </p:spTgt>
                                        </p:tgtEl>
                                        <p:attrNameLst>
                                          <p:attrName>style.visibility</p:attrName>
                                        </p:attrNameLst>
                                      </p:cBhvr>
                                      <p:to>
                                        <p:strVal val="visible"/>
                                      </p:to>
                                    </p:set>
                                    <p:anim to="" calcmode="lin" valueType="num">
                                      <p:cBhvr>
                                        <p:cTn id="19" dur="1" fill="hold"/>
                                        <p:tgtEl>
                                          <p:spTgt spid="25603">
                                            <p:txEl>
                                              <p:pRg st="5" end="5"/>
                                            </p:txEl>
                                          </p:spTgt>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25603">
                                            <p:txEl>
                                              <p:pRg st="6" end="6"/>
                                            </p:txEl>
                                          </p:spTgt>
                                        </p:tgtEl>
                                        <p:attrNameLst>
                                          <p:attrName>style.visibility</p:attrName>
                                        </p:attrNameLst>
                                      </p:cBhvr>
                                      <p:to>
                                        <p:strVal val="visible"/>
                                      </p:to>
                                    </p:set>
                                    <p:anim to="" calcmode="lin" valueType="num">
                                      <p:cBhvr>
                                        <p:cTn id="22" dur="1" fill="hold"/>
                                        <p:tgtEl>
                                          <p:spTgt spid="2560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0722" name="AutoShape 2">
            <a:extLst>
              <a:ext uri="{FF2B5EF4-FFF2-40B4-BE49-F238E27FC236}">
                <a16:creationId xmlns:a16="http://schemas.microsoft.com/office/drawing/2014/main" id="{7DFA59C3-9A1D-2E4A-B20D-36431193B884}"/>
              </a:ext>
            </a:extLst>
          </p:cNvPr>
          <p:cNvSpPr>
            <a:spLocks noGrp="1" noChangeArrowheads="1"/>
          </p:cNvSpPr>
          <p:nvPr>
            <p:ph type="title"/>
          </p:nvPr>
        </p:nvSpPr>
        <p:spPr>
          <a:xfrm>
            <a:off x="682625" y="76201"/>
            <a:ext cx="8534400" cy="758825"/>
          </a:xfrm>
        </p:spPr>
        <p:txBody>
          <a:bodyPr/>
          <a:lstStyle/>
          <a:p>
            <a:pPr eaLnBrk="1" hangingPunct="1"/>
            <a:r>
              <a:rPr lang="it-IT" altLang="it-IT" sz="3200" b="1">
                <a:solidFill>
                  <a:srgbClr val="0D0D0D"/>
                </a:solidFill>
                <a:latin typeface="Cambria" panose="02040503050406030204" pitchFamily="18" charset="0"/>
                <a:ea typeface="ＭＳ Ｐゴシック" panose="020B0600070205080204" pitchFamily="34" charset="-128"/>
                <a:cs typeface="Arial" panose="020B0604020202020204" pitchFamily="34" charset="0"/>
              </a:rPr>
              <a:t>Agevolazioni fiscali</a:t>
            </a:r>
          </a:p>
        </p:txBody>
      </p:sp>
      <p:sp>
        <p:nvSpPr>
          <p:cNvPr id="28676" name="Rectangle 3">
            <a:extLst>
              <a:ext uri="{FF2B5EF4-FFF2-40B4-BE49-F238E27FC236}">
                <a16:creationId xmlns:a16="http://schemas.microsoft.com/office/drawing/2014/main" id="{12C61CDD-986E-3B41-B19D-DBE1D73C49DE}"/>
              </a:ext>
            </a:extLst>
          </p:cNvPr>
          <p:cNvSpPr>
            <a:spLocks noGrp="1" noChangeArrowheads="1"/>
          </p:cNvSpPr>
          <p:nvPr>
            <p:ph type="body" idx="4294967295"/>
          </p:nvPr>
        </p:nvSpPr>
        <p:spPr>
          <a:xfrm>
            <a:off x="685800" y="1219201"/>
            <a:ext cx="8534400" cy="3865563"/>
          </a:xfrm>
        </p:spPr>
        <p:txBody>
          <a:bodyPr/>
          <a:lstStyle/>
          <a:p>
            <a:pPr marL="0" lvl="1" indent="0" algn="just" eaLnBrk="1" hangingPunct="1">
              <a:lnSpc>
                <a:spcPct val="150000"/>
              </a:lnSpc>
              <a:spcBef>
                <a:spcPct val="0"/>
              </a:spcBef>
              <a:buClr>
                <a:srgbClr val="FF0000"/>
              </a:buClr>
              <a:buNone/>
            </a:pPr>
            <a:endParaRPr lang="it-IT" altLang="it-IT" sz="2000" b="1" i="1" dirty="0">
              <a:solidFill>
                <a:schemeClr val="tx1"/>
              </a:solidFill>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2000" b="1" i="1" dirty="0">
              <a:solidFill>
                <a:schemeClr val="tx1"/>
              </a:solidFill>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Font typeface="Arial" panose="020B0604020202020204" pitchFamily="34" charset="0"/>
              <a:buChar char="•"/>
            </a:pPr>
            <a:r>
              <a:rPr lang="it-IT" altLang="it-IT" sz="2000" b="1" i="1" dirty="0">
                <a:solidFill>
                  <a:schemeClr val="tx1"/>
                </a:solidFill>
                <a:latin typeface="Cambria" panose="02040503050406030204" pitchFamily="18" charset="0"/>
                <a:ea typeface="Tahoma" panose="020B0604030504040204" pitchFamily="34" charset="0"/>
                <a:sym typeface="Wingdings" pitchFamily="2" charset="2"/>
              </a:rPr>
              <a:t> La normativa di riferimento</a:t>
            </a:r>
          </a:p>
          <a:p>
            <a:pPr marL="0" lvl="1" indent="0" algn="just" eaLnBrk="1" hangingPunct="1">
              <a:lnSpc>
                <a:spcPct val="150000"/>
              </a:lnSpc>
              <a:spcBef>
                <a:spcPct val="0"/>
              </a:spcBef>
              <a:buClr>
                <a:srgbClr val="FF0000"/>
              </a:buClr>
              <a:buNone/>
            </a:pPr>
            <a:r>
              <a:rPr lang="it-IT" altLang="it-IT" sz="1600" dirty="0">
                <a:solidFill>
                  <a:schemeClr val="tx1"/>
                </a:solidFill>
                <a:latin typeface="Cambria" panose="02040503050406030204" pitchFamily="18" charset="0"/>
                <a:ea typeface="Tahoma" panose="020B0604030504040204" pitchFamily="34" charset="0"/>
              </a:rPr>
              <a:t>Anche per gli interventi di eliminazione delle barriere architettoniche è possibile fruire delle detrazioni fiscali previste per le </a:t>
            </a:r>
            <a:r>
              <a:rPr lang="it-IT" altLang="it-IT" sz="1600" b="1" dirty="0">
                <a:solidFill>
                  <a:schemeClr val="tx1"/>
                </a:solidFill>
                <a:latin typeface="Cambria" panose="02040503050406030204" pitchFamily="18" charset="0"/>
                <a:ea typeface="Tahoma" panose="020B0604030504040204" pitchFamily="34" charset="0"/>
              </a:rPr>
              <a:t>ristrutturazioni edilizie</a:t>
            </a:r>
            <a:r>
              <a:rPr lang="it-IT" altLang="it-IT" sz="1600" dirty="0">
                <a:solidFill>
                  <a:schemeClr val="tx1"/>
                </a:solidFill>
                <a:latin typeface="Cambria" panose="02040503050406030204" pitchFamily="18" charset="0"/>
                <a:ea typeface="Tahoma" panose="020B0604030504040204" pitchFamily="34" charset="0"/>
              </a:rPr>
              <a:t>, previste da:</a:t>
            </a:r>
          </a:p>
          <a:p>
            <a:pPr marL="0" lvl="1" indent="0" algn="just" eaLnBrk="1" hangingPunct="1">
              <a:lnSpc>
                <a:spcPct val="150000"/>
              </a:lnSpc>
              <a:spcBef>
                <a:spcPct val="0"/>
              </a:spcBef>
              <a:buClr>
                <a:srgbClr val="FF0000"/>
              </a:buClr>
              <a:buFont typeface="Symbol" pitchFamily="2" charset="2"/>
              <a:buChar char=""/>
            </a:pPr>
            <a:r>
              <a:rPr lang="it-IT" altLang="it-IT" sz="1600" dirty="0">
                <a:solidFill>
                  <a:schemeClr val="tx1"/>
                </a:solidFill>
                <a:latin typeface="Cambria" panose="02040503050406030204" pitchFamily="18" charset="0"/>
                <a:ea typeface="Tahoma" panose="020B0604030504040204" pitchFamily="34" charset="0"/>
              </a:rPr>
              <a:t> art. 16-bis del </a:t>
            </a:r>
            <a:r>
              <a:rPr lang="it-IT" altLang="it-IT" sz="1600" dirty="0" err="1">
                <a:solidFill>
                  <a:schemeClr val="tx1"/>
                </a:solidFill>
                <a:latin typeface="Cambria" panose="02040503050406030204" pitchFamily="18" charset="0"/>
                <a:ea typeface="Tahoma" panose="020B0604030504040204" pitchFamily="34" charset="0"/>
              </a:rPr>
              <a:t>Dpr</a:t>
            </a:r>
            <a:r>
              <a:rPr lang="it-IT" altLang="it-IT" sz="1600" dirty="0">
                <a:solidFill>
                  <a:schemeClr val="tx1"/>
                </a:solidFill>
                <a:latin typeface="Cambria" panose="02040503050406030204" pitchFamily="18" charset="0"/>
                <a:ea typeface="Tahoma" panose="020B0604030504040204" pitchFamily="34" charset="0"/>
              </a:rPr>
              <a:t> 917/86 (Testo unico delle imposte sui redditi)</a:t>
            </a:r>
          </a:p>
          <a:p>
            <a:pPr marL="0" lvl="1" indent="0" algn="just" eaLnBrk="1" hangingPunct="1">
              <a:lnSpc>
                <a:spcPct val="150000"/>
              </a:lnSpc>
              <a:spcBef>
                <a:spcPct val="0"/>
              </a:spcBef>
              <a:buClr>
                <a:srgbClr val="FF0000"/>
              </a:buClr>
              <a:buFont typeface="Symbol" pitchFamily="2" charset="2"/>
              <a:buChar char=""/>
            </a:pPr>
            <a:r>
              <a:rPr lang="it-IT" altLang="it-IT" sz="1600" dirty="0">
                <a:solidFill>
                  <a:schemeClr val="tx1"/>
                </a:solidFill>
                <a:latin typeface="Cambria" panose="02040503050406030204" pitchFamily="18" charset="0"/>
                <a:ea typeface="Tahoma" panose="020B0604030504040204" pitchFamily="34" charset="0"/>
              </a:rPr>
              <a:t> resa permanente dal decreto legge n. 201/2011 e inserita tra gli oneri detraibili dall’Irpef.</a:t>
            </a:r>
            <a:endParaRPr lang="it-IT" altLang="it-IT" sz="1600" dirty="0">
              <a:solidFill>
                <a:schemeClr val="tx1"/>
              </a:solidFill>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300" dirty="0">
              <a:solidFill>
                <a:schemeClr val="tx1"/>
              </a:solidFill>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Cambria" panose="02040503050406030204" pitchFamily="18" charset="0"/>
              <a:ea typeface="Tahoma" panose="020B0604030504040204" pitchFamily="34" charset="0"/>
              <a:sym typeface="Wingdings" pitchFamily="2" charset="2"/>
            </a:endParaRPr>
          </a:p>
          <a:p>
            <a:pPr marL="892175" lvl="2" indent="-342900" algn="just" eaLnBrk="1" hangingPunct="1">
              <a:lnSpc>
                <a:spcPct val="150000"/>
              </a:lnSpc>
              <a:spcBef>
                <a:spcPct val="0"/>
              </a:spcBef>
              <a:buClr>
                <a:srgbClr val="FF0000"/>
              </a:buClr>
              <a:buFont typeface="Calibri" panose="020F0502020204030204" pitchFamily="34" charset="0"/>
              <a:buAutoNum type="arabicParenR"/>
            </a:pPr>
            <a:endParaRPr lang="it-IT" altLang="it-IT" sz="1200" dirty="0">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200" dirty="0">
              <a:solidFill>
                <a:schemeClr val="tx1"/>
              </a:solidFill>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Cambria" panose="02040503050406030204" pitchFamily="18" charset="0"/>
              <a:ea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2" pitchFamily="2" charset="2"/>
              <a:buNone/>
            </a:pPr>
            <a:endParaRPr lang="it-IT" altLang="it-IT" sz="1800" dirty="0">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800" dirty="0">
              <a:solidFill>
                <a:schemeClr val="tx1"/>
              </a:solidFill>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400" dirty="0">
              <a:solidFill>
                <a:schemeClr val="tx1"/>
              </a:solidFill>
              <a:latin typeface="Cambria" panose="02040503050406030204" pitchFamily="18" charset="0"/>
              <a:ea typeface="Tahoma" panose="020B0604030504040204" pitchFamily="34" charset="0"/>
              <a:sym typeface="Wingdings" pitchFamily="2" charset="2"/>
            </a:endParaRPr>
          </a:p>
          <a:p>
            <a:pPr marL="892175" lvl="2" indent="-342900" algn="just" eaLnBrk="1" hangingPunct="1">
              <a:lnSpc>
                <a:spcPct val="150000"/>
              </a:lnSpc>
              <a:spcBef>
                <a:spcPct val="0"/>
              </a:spcBef>
              <a:buClr>
                <a:srgbClr val="FF0000"/>
              </a:buClr>
              <a:buFont typeface="Wingdings" pitchFamily="2" charset="2"/>
              <a:buChar char="Ø"/>
            </a:pPr>
            <a:endParaRPr lang="it-IT" altLang="it-IT" sz="1700" u="sng" dirty="0">
              <a:latin typeface="Cambria" panose="02040503050406030204" pitchFamily="18" charset="0"/>
              <a:ea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pitchFamily="2" charset="2"/>
              <a:buChar char="Ø"/>
            </a:pPr>
            <a:endParaRPr lang="it-IT" altLang="it-IT" sz="2400" dirty="0">
              <a:latin typeface="Cambria" panose="02040503050406030204" pitchFamily="18" charset="0"/>
              <a:ea typeface="Tahoma" panose="020B0604030504040204" pitchFamily="34" charset="0"/>
            </a:endParaRPr>
          </a:p>
        </p:txBody>
      </p:sp>
      <p:pic>
        <p:nvPicPr>
          <p:cNvPr id="28677" name="Immagine 5">
            <a:extLst>
              <a:ext uri="{FF2B5EF4-FFF2-40B4-BE49-F238E27FC236}">
                <a16:creationId xmlns:a16="http://schemas.microsoft.com/office/drawing/2014/main" id="{1919F6CF-5374-5243-89F4-3996603EBB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914400"/>
            <a:ext cx="22225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Immagine 6">
            <a:extLst>
              <a:ext uri="{FF2B5EF4-FFF2-40B4-BE49-F238E27FC236}">
                <a16:creationId xmlns:a16="http://schemas.microsoft.com/office/drawing/2014/main" id="{0A4D51BC-2E8F-0141-ADA3-3792815533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191001"/>
            <a:ext cx="34290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id="{E8ACE2DA-6F56-D743-8815-6955408B8CCB}"/>
              </a:ext>
            </a:extLst>
          </p:cNvPr>
          <p:cNvSpPr>
            <a:spLocks noGrp="1"/>
          </p:cNvSpPr>
          <p:nvPr>
            <p:ph type="dt" sz="half" idx="12"/>
          </p:nvPr>
        </p:nvSpPr>
        <p:spPr/>
        <p:txBody>
          <a:bodyPr/>
          <a:lstStyle/>
          <a:p>
            <a:pPr>
              <a:defRPr/>
            </a:pPr>
            <a:r>
              <a:rPr lang="it-IT" altLang="it-IT"/>
              <a:t>CRIBA FVG - Udine, 19 dicembre 2018</a:t>
            </a:r>
          </a:p>
        </p:txBody>
      </p:sp>
      <p:sp>
        <p:nvSpPr>
          <p:cNvPr id="3" name="Segnaposto numero diapositiva 2">
            <a:extLst>
              <a:ext uri="{FF2B5EF4-FFF2-40B4-BE49-F238E27FC236}">
                <a16:creationId xmlns:a16="http://schemas.microsoft.com/office/drawing/2014/main" id="{2562C6E0-E853-1B4E-8196-575BC3B5A946}"/>
              </a:ext>
            </a:extLst>
          </p:cNvPr>
          <p:cNvSpPr>
            <a:spLocks noGrp="1"/>
          </p:cNvSpPr>
          <p:nvPr>
            <p:ph type="sldNum" sz="quarter" idx="10"/>
          </p:nvPr>
        </p:nvSpPr>
        <p:spPr/>
        <p:txBody>
          <a:bodyPr/>
          <a:lstStyle/>
          <a:p>
            <a:pPr>
              <a:defRPr/>
            </a:pPr>
            <a:fld id="{322C6B39-9C1A-3640-8801-D03DEC1B402D}" type="slidenum">
              <a:rPr lang="it-IT" altLang="it-IT" smtClean="0"/>
              <a:pPr>
                <a:defRPr/>
              </a:pPr>
              <a:t>17</a:t>
            </a:fld>
            <a:endParaRPr lang="it-IT" altLang="it-IT"/>
          </a:p>
        </p:txBody>
      </p:sp>
    </p:spTree>
    <p:extLst>
      <p:ext uri="{BB962C8B-B14F-4D97-AF65-F5344CB8AC3E}">
        <p14:creationId xmlns:p14="http://schemas.microsoft.com/office/powerpoint/2010/main" val="21503462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8676">
                                            <p:txEl>
                                              <p:pRg st="2" end="2"/>
                                            </p:txEl>
                                          </p:spTgt>
                                        </p:tgtEl>
                                        <p:attrNameLst>
                                          <p:attrName>style.visibility</p:attrName>
                                        </p:attrNameLst>
                                      </p:cBhvr>
                                      <p:to>
                                        <p:strVal val="visible"/>
                                      </p:to>
                                    </p:set>
                                    <p:anim calcmode="lin" valueType="num">
                                      <p:cBhvr additive="base">
                                        <p:cTn id="7" dur="500" fill="hold"/>
                                        <p:tgtEl>
                                          <p:spTgt spid="2867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28676">
                                            <p:txEl>
                                              <p:pRg st="3" end="3"/>
                                            </p:txEl>
                                          </p:spTgt>
                                        </p:tgtEl>
                                        <p:attrNameLst>
                                          <p:attrName>style.visibility</p:attrName>
                                        </p:attrNameLst>
                                      </p:cBhvr>
                                      <p:to>
                                        <p:strVal val="visible"/>
                                      </p:to>
                                    </p:set>
                                    <p:anim calcmode="lin" valueType="num">
                                      <p:cBhvr additive="base">
                                        <p:cTn id="11" dur="500" fill="hold"/>
                                        <p:tgtEl>
                                          <p:spTgt spid="2867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67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28676">
                                            <p:txEl>
                                              <p:pRg st="4" end="4"/>
                                            </p:txEl>
                                          </p:spTgt>
                                        </p:tgtEl>
                                        <p:attrNameLst>
                                          <p:attrName>style.visibility</p:attrName>
                                        </p:attrNameLst>
                                      </p:cBhvr>
                                      <p:to>
                                        <p:strVal val="visible"/>
                                      </p:to>
                                    </p:set>
                                    <p:anim calcmode="lin" valueType="num">
                                      <p:cBhvr additive="base">
                                        <p:cTn id="15" dur="500" fill="hold"/>
                                        <p:tgtEl>
                                          <p:spTgt spid="2867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676">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0"/>
                                  </p:stCondLst>
                                  <p:childTnLst>
                                    <p:set>
                                      <p:cBhvr>
                                        <p:cTn id="18" dur="1" fill="hold">
                                          <p:stCondLst>
                                            <p:cond delay="0"/>
                                          </p:stCondLst>
                                        </p:cTn>
                                        <p:tgtEl>
                                          <p:spTgt spid="28676">
                                            <p:txEl>
                                              <p:pRg st="5" end="5"/>
                                            </p:txEl>
                                          </p:spTgt>
                                        </p:tgtEl>
                                        <p:attrNameLst>
                                          <p:attrName>style.visibility</p:attrName>
                                        </p:attrNameLst>
                                      </p:cBhvr>
                                      <p:to>
                                        <p:strVal val="visible"/>
                                      </p:to>
                                    </p:set>
                                    <p:anim calcmode="lin" valueType="num">
                                      <p:cBhvr additive="base">
                                        <p:cTn id="19" dur="500" fill="hold"/>
                                        <p:tgtEl>
                                          <p:spTgt spid="2867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28677"/>
                                        </p:tgtEl>
                                        <p:attrNameLst>
                                          <p:attrName>style.visibility</p:attrName>
                                        </p:attrNameLst>
                                      </p:cBhvr>
                                      <p:to>
                                        <p:strVal val="visible"/>
                                      </p:to>
                                    </p:set>
                                    <p:animEffect transition="in" filter="circle(in)">
                                      <p:cBhvr>
                                        <p:cTn id="25" dur="2000"/>
                                        <p:tgtEl>
                                          <p:spTgt spid="28677"/>
                                        </p:tgtEl>
                                      </p:cBhvr>
                                    </p:animEffect>
                                  </p:childTnLst>
                                </p:cTn>
                              </p:par>
                              <p:par>
                                <p:cTn id="26" presetID="6" presetClass="entr" presetSubtype="16" fill="hold" nodeType="withEffect">
                                  <p:stCondLst>
                                    <p:cond delay="0"/>
                                  </p:stCondLst>
                                  <p:childTnLst>
                                    <p:set>
                                      <p:cBhvr>
                                        <p:cTn id="27" dur="1" fill="hold">
                                          <p:stCondLst>
                                            <p:cond delay="0"/>
                                          </p:stCondLst>
                                        </p:cTn>
                                        <p:tgtEl>
                                          <p:spTgt spid="28678"/>
                                        </p:tgtEl>
                                        <p:attrNameLst>
                                          <p:attrName>style.visibility</p:attrName>
                                        </p:attrNameLst>
                                      </p:cBhvr>
                                      <p:to>
                                        <p:strVal val="visible"/>
                                      </p:to>
                                    </p:set>
                                    <p:animEffect transition="in" filter="circle(in)">
                                      <p:cBhvr>
                                        <p:cTn id="28" dur="20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2770" name="AutoShape 2">
            <a:extLst>
              <a:ext uri="{FF2B5EF4-FFF2-40B4-BE49-F238E27FC236}">
                <a16:creationId xmlns:a16="http://schemas.microsoft.com/office/drawing/2014/main" id="{E89D4E1A-1EC3-374B-8C18-2F33624502C5}"/>
              </a:ext>
            </a:extLst>
          </p:cNvPr>
          <p:cNvSpPr>
            <a:spLocks noGrp="1" noChangeArrowheads="1"/>
          </p:cNvSpPr>
          <p:nvPr>
            <p:ph type="title"/>
          </p:nvPr>
        </p:nvSpPr>
        <p:spPr>
          <a:xfrm>
            <a:off x="682625" y="76201"/>
            <a:ext cx="8534400" cy="758825"/>
          </a:xfrm>
        </p:spPr>
        <p:txBody>
          <a:bodyPr/>
          <a:lstStyle/>
          <a:p>
            <a:pPr eaLnBrk="1" hangingPunct="1"/>
            <a:r>
              <a:rPr lang="it-IT" altLang="it-IT" sz="3200" b="1">
                <a:solidFill>
                  <a:srgbClr val="0D0D0D"/>
                </a:solidFill>
                <a:latin typeface="Cambria" panose="02040503050406030204" pitchFamily="18" charset="0"/>
                <a:ea typeface="ＭＳ Ｐゴシック" panose="020B0600070205080204" pitchFamily="34" charset="-128"/>
                <a:cs typeface="Arial" panose="020B0604020202020204" pitchFamily="34" charset="0"/>
              </a:rPr>
              <a:t>Agevolazioni fiscali</a:t>
            </a:r>
          </a:p>
        </p:txBody>
      </p:sp>
      <p:sp>
        <p:nvSpPr>
          <p:cNvPr id="28676" name="Rectangle 3">
            <a:extLst>
              <a:ext uri="{FF2B5EF4-FFF2-40B4-BE49-F238E27FC236}">
                <a16:creationId xmlns:a16="http://schemas.microsoft.com/office/drawing/2014/main" id="{D4106CC2-D4F5-B24B-9322-79CA15E924C6}"/>
              </a:ext>
            </a:extLst>
          </p:cNvPr>
          <p:cNvSpPr>
            <a:spLocks noGrp="1" noChangeArrowheads="1"/>
          </p:cNvSpPr>
          <p:nvPr>
            <p:ph type="body" idx="4294967295"/>
          </p:nvPr>
        </p:nvSpPr>
        <p:spPr>
          <a:xfrm>
            <a:off x="685800" y="1276562"/>
            <a:ext cx="8534400" cy="5486400"/>
          </a:xfrm>
        </p:spPr>
        <p:txBody>
          <a:bodyPr/>
          <a:lstStyle/>
          <a:p>
            <a:pPr marL="0" lvl="1" indent="0" algn="just" eaLnBrk="1" hangingPunct="1">
              <a:lnSpc>
                <a:spcPct val="150000"/>
              </a:lnSpc>
              <a:spcBef>
                <a:spcPct val="0"/>
              </a:spcBef>
              <a:buClr>
                <a:srgbClr val="FF0000"/>
              </a:buClr>
              <a:buFont typeface="Arial" panose="020B0604020202020204" pitchFamily="34" charset="0"/>
              <a:buChar char="•"/>
            </a:pPr>
            <a:r>
              <a:rPr lang="it-IT" altLang="it-IT" sz="2000" b="1" i="1" dirty="0">
                <a:solidFill>
                  <a:schemeClr val="tx1"/>
                </a:solidFill>
                <a:latin typeface="Cambria" panose="02040503050406030204" pitchFamily="18" charset="0"/>
                <a:ea typeface="Tahoma" panose="020B0604030504040204" pitchFamily="34" charset="0"/>
                <a:sym typeface="Wingdings" pitchFamily="2" charset="2"/>
              </a:rPr>
              <a:t> Per quali opere?</a:t>
            </a:r>
          </a:p>
          <a:p>
            <a:pPr marL="0" algn="just">
              <a:lnSpc>
                <a:spcPct val="150000"/>
              </a:lnSpc>
              <a:buFont typeface="Symbol" pitchFamily="2" charset="2"/>
              <a:buChar char=""/>
            </a:pPr>
            <a:r>
              <a:rPr lang="it-IT" altLang="it-IT" sz="1600" dirty="0">
                <a:latin typeface="Cambria" panose="02040503050406030204" pitchFamily="18" charset="0"/>
                <a:ea typeface="Tahoma" panose="020B0604030504040204" pitchFamily="34" charset="0"/>
              </a:rPr>
              <a:t>per i </a:t>
            </a:r>
            <a:r>
              <a:rPr lang="it-IT" altLang="it-IT" sz="1600" b="1" u="sng" dirty="0">
                <a:latin typeface="Cambria" panose="02040503050406030204" pitchFamily="18" charset="0"/>
                <a:ea typeface="Tahoma" panose="020B0604030504040204" pitchFamily="34" charset="0"/>
              </a:rPr>
              <a:t>lavori finalizzati all’eliminazione delle barriere architettoniche</a:t>
            </a:r>
            <a:r>
              <a:rPr lang="it-IT" altLang="it-IT" sz="1600" dirty="0">
                <a:latin typeface="Cambria" panose="02040503050406030204" pitchFamily="18" charset="0"/>
                <a:ea typeface="Tahoma" panose="020B0604030504040204" pitchFamily="34" charset="0"/>
              </a:rPr>
              <a:t>, aventi a oggetto ad esempio ascensori e montacarichi (per esempio, la realizzazione di un elevatore esterno all’abitazione o la sostituzione di gradini con rampe);</a:t>
            </a:r>
          </a:p>
          <a:p>
            <a:pPr marL="0" algn="just">
              <a:lnSpc>
                <a:spcPct val="150000"/>
              </a:lnSpc>
              <a:buFont typeface="Symbol" pitchFamily="2" charset="2"/>
              <a:buChar char=""/>
            </a:pPr>
            <a:r>
              <a:rPr lang="it-IT" altLang="it-IT" sz="1600" dirty="0">
                <a:latin typeface="Cambria" panose="02040503050406030204" pitchFamily="18" charset="0"/>
                <a:ea typeface="Tahoma" panose="020B0604030504040204" pitchFamily="34" charset="0"/>
              </a:rPr>
              <a:t>per gli interventi per la realizzazione di ogni strumento che, attraverso la comunicazione, la robotica e ogni altro mezzo di tecnologia più avanzata, sia idoneo a </a:t>
            </a:r>
            <a:r>
              <a:rPr lang="it-IT" altLang="it-IT" sz="1600" b="1" u="sng" dirty="0">
                <a:latin typeface="Cambria" panose="02040503050406030204" pitchFamily="18" charset="0"/>
                <a:ea typeface="Tahoma" panose="020B0604030504040204" pitchFamily="34" charset="0"/>
              </a:rPr>
              <a:t>favorire la mobilità interna ed esterna all’abitazione </a:t>
            </a:r>
            <a:r>
              <a:rPr lang="it-IT" altLang="it-IT" sz="1600" dirty="0">
                <a:latin typeface="Cambria" panose="02040503050406030204" pitchFamily="18" charset="0"/>
                <a:ea typeface="Tahoma" panose="020B0604030504040204" pitchFamily="34" charset="0"/>
              </a:rPr>
              <a:t>per le persone portatrici di handicap gravi, ai sensi dell’articolo 3, comma 3, della legge 104/1992.</a:t>
            </a:r>
          </a:p>
          <a:p>
            <a:pPr marL="0" algn="just">
              <a:lnSpc>
                <a:spcPct val="150000"/>
              </a:lnSpc>
              <a:buNone/>
            </a:pPr>
            <a:r>
              <a:rPr lang="it-IT" altLang="it-IT" sz="1600" dirty="0">
                <a:latin typeface="Cambria" panose="02040503050406030204" pitchFamily="18" charset="0"/>
                <a:ea typeface="Tahoma" panose="020B0604030504040204" pitchFamily="34" charset="0"/>
              </a:rPr>
              <a:t>La detrazione compete </a:t>
            </a:r>
            <a:r>
              <a:rPr lang="it-IT" altLang="it-IT" sz="1600" b="1" u="sng" dirty="0">
                <a:latin typeface="Cambria" panose="02040503050406030204" pitchFamily="18" charset="0"/>
                <a:ea typeface="Tahoma" panose="020B0604030504040204" pitchFamily="34" charset="0"/>
              </a:rPr>
              <a:t>unicamente per le spese sostenute per realizzare interventi sugli immobili</a:t>
            </a:r>
            <a:r>
              <a:rPr lang="it-IT" altLang="it-IT" sz="1600" dirty="0">
                <a:latin typeface="Cambria" panose="02040503050406030204" pitchFamily="18" charset="0"/>
                <a:ea typeface="Tahoma" panose="020B0604030504040204" pitchFamily="34" charset="0"/>
              </a:rPr>
              <a:t>, mentre non spetta per le spese sostenute in relazione al semplice acquisto di strumenti, anche se diretti a favorire la comunicazione e la mobilità interna ed esterna (=&gt; non agevolabili i telefoni a viva voce, i </a:t>
            </a:r>
            <a:r>
              <a:rPr lang="it-IT" altLang="it-IT" sz="1600" dirty="0" err="1">
                <a:latin typeface="Cambria" panose="02040503050406030204" pitchFamily="18" charset="0"/>
                <a:ea typeface="Tahoma" panose="020B0604030504040204" pitchFamily="34" charset="0"/>
              </a:rPr>
              <a:t>touch</a:t>
            </a:r>
            <a:r>
              <a:rPr lang="it-IT" altLang="it-IT" sz="1600" dirty="0">
                <a:latin typeface="Cambria" panose="02040503050406030204" pitchFamily="18" charset="0"/>
                <a:ea typeface="Tahoma" panose="020B0604030504040204" pitchFamily="34" charset="0"/>
              </a:rPr>
              <a:t> screen, i computer, le tastiere espanse, che sussidi tecnici e informatici per i quali, a determinate condizioni, è prevista la detrazione Irpef del 19%).</a:t>
            </a:r>
            <a:endParaRPr lang="it-IT" altLang="it-IT" sz="1600" dirty="0">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2000" b="1" i="1" dirty="0">
              <a:solidFill>
                <a:schemeClr val="tx1"/>
              </a:solidFill>
              <a:latin typeface="Cambria" panose="02040503050406030204" pitchFamily="18" charset="0"/>
              <a:ea typeface="Tahoma" panose="020B0604030504040204" pitchFamily="34" charset="0"/>
              <a:sym typeface="Wingdings" pitchFamily="2" charset="2"/>
            </a:endParaRPr>
          </a:p>
          <a:p>
            <a:pPr marL="0" algn="just" eaLnBrk="1" hangingPunct="1">
              <a:lnSpc>
                <a:spcPct val="150000"/>
              </a:lnSpc>
              <a:spcBef>
                <a:spcPct val="0"/>
              </a:spcBef>
              <a:buClr>
                <a:srgbClr val="FF0000"/>
              </a:buClr>
              <a:buFont typeface="Wingdings" pitchFamily="2" charset="2"/>
              <a:buChar char="Ø"/>
            </a:pPr>
            <a:endParaRPr lang="it-IT" altLang="it-IT" sz="2400" dirty="0">
              <a:latin typeface="Cambria" panose="02040503050406030204" pitchFamily="18" charset="0"/>
              <a:ea typeface="Tahoma" panose="020B0604030504040204" pitchFamily="34" charset="0"/>
            </a:endParaRPr>
          </a:p>
        </p:txBody>
      </p:sp>
      <p:sp>
        <p:nvSpPr>
          <p:cNvPr id="2" name="Segnaposto data 1">
            <a:extLst>
              <a:ext uri="{FF2B5EF4-FFF2-40B4-BE49-F238E27FC236}">
                <a16:creationId xmlns:a16="http://schemas.microsoft.com/office/drawing/2014/main" id="{2BB3ACC5-5CEA-9741-AC7E-3D92F6D03CCB}"/>
              </a:ext>
            </a:extLst>
          </p:cNvPr>
          <p:cNvSpPr>
            <a:spLocks noGrp="1"/>
          </p:cNvSpPr>
          <p:nvPr>
            <p:ph type="dt" sz="half" idx="12"/>
          </p:nvPr>
        </p:nvSpPr>
        <p:spPr/>
        <p:txBody>
          <a:bodyPr/>
          <a:lstStyle/>
          <a:p>
            <a:pPr>
              <a:defRPr/>
            </a:pPr>
            <a:r>
              <a:rPr lang="it-IT" altLang="it-IT"/>
              <a:t>CRIBA FVG - Udine, 19 dicembre 2018</a:t>
            </a:r>
          </a:p>
        </p:txBody>
      </p:sp>
      <p:sp>
        <p:nvSpPr>
          <p:cNvPr id="3" name="Segnaposto numero diapositiva 2">
            <a:extLst>
              <a:ext uri="{FF2B5EF4-FFF2-40B4-BE49-F238E27FC236}">
                <a16:creationId xmlns:a16="http://schemas.microsoft.com/office/drawing/2014/main" id="{B85E5F00-5E72-A540-BF4F-C2F3510627E0}"/>
              </a:ext>
            </a:extLst>
          </p:cNvPr>
          <p:cNvSpPr>
            <a:spLocks noGrp="1"/>
          </p:cNvSpPr>
          <p:nvPr>
            <p:ph type="sldNum" sz="quarter" idx="10"/>
          </p:nvPr>
        </p:nvSpPr>
        <p:spPr/>
        <p:txBody>
          <a:bodyPr/>
          <a:lstStyle/>
          <a:p>
            <a:pPr>
              <a:defRPr/>
            </a:pPr>
            <a:fld id="{322C6B39-9C1A-3640-8801-D03DEC1B402D}" type="slidenum">
              <a:rPr lang="it-IT" altLang="it-IT" smtClean="0"/>
              <a:pPr>
                <a:defRPr/>
              </a:pPr>
              <a:t>18</a:t>
            </a:fld>
            <a:endParaRPr lang="it-IT" altLang="it-IT"/>
          </a:p>
        </p:txBody>
      </p:sp>
    </p:spTree>
    <p:extLst>
      <p:ext uri="{BB962C8B-B14F-4D97-AF65-F5344CB8AC3E}">
        <p14:creationId xmlns:p14="http://schemas.microsoft.com/office/powerpoint/2010/main" val="25596637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5842" name="AutoShape 2">
            <a:extLst>
              <a:ext uri="{FF2B5EF4-FFF2-40B4-BE49-F238E27FC236}">
                <a16:creationId xmlns:a16="http://schemas.microsoft.com/office/drawing/2014/main" id="{D28AE233-E228-FC4C-BCAF-E1CAEF681685}"/>
              </a:ext>
            </a:extLst>
          </p:cNvPr>
          <p:cNvSpPr>
            <a:spLocks noGrp="1" noChangeArrowheads="1"/>
          </p:cNvSpPr>
          <p:nvPr>
            <p:ph type="title"/>
          </p:nvPr>
        </p:nvSpPr>
        <p:spPr>
          <a:xfrm>
            <a:off x="682625" y="76201"/>
            <a:ext cx="8534400" cy="758825"/>
          </a:xfrm>
        </p:spPr>
        <p:txBody>
          <a:bodyPr/>
          <a:lstStyle/>
          <a:p>
            <a:pPr eaLnBrk="1" hangingPunct="1"/>
            <a:r>
              <a:rPr lang="it-IT" altLang="it-IT" sz="3200" b="1">
                <a:solidFill>
                  <a:srgbClr val="0D0D0D"/>
                </a:solidFill>
                <a:latin typeface="Cambria" panose="02040503050406030204" pitchFamily="18" charset="0"/>
                <a:ea typeface="ＭＳ Ｐゴシック" panose="020B0600070205080204" pitchFamily="34" charset="-128"/>
                <a:cs typeface="Arial" panose="020B0604020202020204" pitchFamily="34" charset="0"/>
              </a:rPr>
              <a:t>Iva agevolata</a:t>
            </a:r>
          </a:p>
        </p:txBody>
      </p:sp>
      <p:sp>
        <p:nvSpPr>
          <p:cNvPr id="28676" name="Rectangle 3">
            <a:extLst>
              <a:ext uri="{FF2B5EF4-FFF2-40B4-BE49-F238E27FC236}">
                <a16:creationId xmlns:a16="http://schemas.microsoft.com/office/drawing/2014/main" id="{53497068-3829-5F46-B45A-210B8790C399}"/>
              </a:ext>
            </a:extLst>
          </p:cNvPr>
          <p:cNvSpPr>
            <a:spLocks noGrp="1" noChangeArrowheads="1"/>
          </p:cNvSpPr>
          <p:nvPr>
            <p:ph type="body" idx="4294967295"/>
          </p:nvPr>
        </p:nvSpPr>
        <p:spPr>
          <a:xfrm>
            <a:off x="685800" y="1143000"/>
            <a:ext cx="8534400" cy="2057400"/>
          </a:xfrm>
        </p:spPr>
        <p:txBody>
          <a:bodyPr/>
          <a:lstStyle/>
          <a:p>
            <a:pPr marL="0" lvl="1" indent="0" algn="just" eaLnBrk="1" hangingPunct="1">
              <a:lnSpc>
                <a:spcPct val="150000"/>
              </a:lnSpc>
              <a:spcBef>
                <a:spcPct val="0"/>
              </a:spcBef>
              <a:buClr>
                <a:srgbClr val="FF0000"/>
              </a:buClr>
              <a:buFont typeface="Arial" panose="020B0604020202020204" pitchFamily="34" charset="0"/>
              <a:buChar char="•"/>
            </a:pPr>
            <a:r>
              <a:rPr lang="it-IT" altLang="it-IT" sz="2000" b="1" i="1" dirty="0">
                <a:solidFill>
                  <a:schemeClr val="tx1"/>
                </a:solidFill>
                <a:latin typeface="Cambria" panose="02040503050406030204" pitchFamily="18" charset="0"/>
                <a:ea typeface="Tahoma" panose="020B0604030504040204" pitchFamily="34" charset="0"/>
                <a:sym typeface="Wingdings" pitchFamily="2" charset="2"/>
              </a:rPr>
              <a:t> La normativa di riferimento</a:t>
            </a:r>
          </a:p>
          <a:p>
            <a:pPr marL="0" lvl="1" indent="0" algn="just" eaLnBrk="1" hangingPunct="1">
              <a:lnSpc>
                <a:spcPct val="150000"/>
              </a:lnSpc>
              <a:spcBef>
                <a:spcPct val="0"/>
              </a:spcBef>
              <a:buClr>
                <a:srgbClr val="FF0000"/>
              </a:buClr>
              <a:buFont typeface="Symbol" pitchFamily="2" charset="2"/>
              <a:buChar char=""/>
            </a:pPr>
            <a:r>
              <a:rPr lang="it-IT" altLang="it-IT" sz="1600" dirty="0">
                <a:solidFill>
                  <a:schemeClr val="tx1"/>
                </a:solidFill>
                <a:latin typeface="Cambria" panose="02040503050406030204" pitchFamily="18" charset="0"/>
                <a:ea typeface="Tahoma" panose="020B0604030504040204" pitchFamily="34" charset="0"/>
              </a:rPr>
              <a:t> DPR 26 ottobre 1972 n. 633, punto 41 ter della tabella A - parte II. </a:t>
            </a:r>
          </a:p>
          <a:p>
            <a:pPr marL="0" lvl="1" indent="0" algn="just" eaLnBrk="1" hangingPunct="1">
              <a:lnSpc>
                <a:spcPct val="150000"/>
              </a:lnSpc>
              <a:spcBef>
                <a:spcPct val="0"/>
              </a:spcBef>
              <a:buClr>
                <a:srgbClr val="FF0000"/>
              </a:buClr>
              <a:buNone/>
            </a:pPr>
            <a:r>
              <a:rPr lang="it-IT" altLang="it-IT" sz="1600" dirty="0">
                <a:solidFill>
                  <a:schemeClr val="tx1"/>
                </a:solidFill>
                <a:latin typeface="Cambria" panose="02040503050406030204" pitchFamily="18" charset="0"/>
                <a:ea typeface="Tahoma" panose="020B0604030504040204" pitchFamily="34" charset="0"/>
              </a:rPr>
              <a:t>Scontano un'aliquota agevolata al 4% “</a:t>
            </a:r>
            <a:r>
              <a:rPr lang="it-IT" altLang="it-IT" sz="1600" i="1" dirty="0">
                <a:solidFill>
                  <a:schemeClr val="tx1"/>
                </a:solidFill>
                <a:latin typeface="Cambria" panose="02040503050406030204" pitchFamily="18" charset="0"/>
                <a:ea typeface="Tahoma" panose="020B0604030504040204" pitchFamily="34" charset="0"/>
              </a:rPr>
              <a:t>le prestazioni di servizi </a:t>
            </a:r>
          </a:p>
          <a:p>
            <a:pPr marL="0" lvl="1" indent="0" algn="just" eaLnBrk="1" hangingPunct="1">
              <a:lnSpc>
                <a:spcPct val="150000"/>
              </a:lnSpc>
              <a:spcBef>
                <a:spcPct val="0"/>
              </a:spcBef>
              <a:buClr>
                <a:srgbClr val="FF0000"/>
              </a:buClr>
              <a:buNone/>
            </a:pPr>
            <a:r>
              <a:rPr lang="it-IT" altLang="it-IT" sz="1600" i="1" dirty="0">
                <a:solidFill>
                  <a:schemeClr val="tx1"/>
                </a:solidFill>
                <a:latin typeface="Cambria" panose="02040503050406030204" pitchFamily="18" charset="0"/>
                <a:ea typeface="Tahoma" panose="020B0604030504040204" pitchFamily="34" charset="0"/>
              </a:rPr>
              <a:t>dipendenti da contratti di appalto aventi ad oggetto la realizzazione delle opere direttamente finalizzate al superamento o alla eliminazione delle barriere architettoniche</a:t>
            </a:r>
            <a:r>
              <a:rPr lang="it-IT" altLang="it-IT" sz="1600" dirty="0">
                <a:solidFill>
                  <a:schemeClr val="tx1"/>
                </a:solidFill>
                <a:latin typeface="Cambria" panose="02040503050406030204" pitchFamily="18" charset="0"/>
                <a:ea typeface="Tahoma" panose="020B0604030504040204" pitchFamily="34" charset="0"/>
              </a:rPr>
              <a:t>”. </a:t>
            </a:r>
          </a:p>
          <a:p>
            <a:pPr marL="0" lvl="1" indent="0" algn="just" eaLnBrk="1" hangingPunct="1">
              <a:lnSpc>
                <a:spcPct val="150000"/>
              </a:lnSpc>
              <a:spcBef>
                <a:spcPct val="0"/>
              </a:spcBef>
              <a:buClr>
                <a:srgbClr val="FF0000"/>
              </a:buClr>
              <a:buNone/>
            </a:pPr>
            <a:endParaRPr lang="it-IT" altLang="it-IT" sz="1200" dirty="0">
              <a:solidFill>
                <a:schemeClr val="tx1"/>
              </a:solidFill>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200" dirty="0">
              <a:solidFill>
                <a:schemeClr val="tx1"/>
              </a:solidFill>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Cambria" panose="02040503050406030204" pitchFamily="18" charset="0"/>
              <a:ea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2" pitchFamily="2" charset="2"/>
              <a:buNone/>
            </a:pPr>
            <a:endParaRPr lang="it-IT" altLang="it-IT" sz="1800" dirty="0">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300" dirty="0">
              <a:solidFill>
                <a:schemeClr val="tx1"/>
              </a:solidFill>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800" dirty="0">
              <a:solidFill>
                <a:schemeClr val="tx1"/>
              </a:solidFill>
              <a:latin typeface="Cambria" panose="02040503050406030204" pitchFamily="18" charset="0"/>
              <a:ea typeface="Tahoma" panose="020B060403050404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400" dirty="0">
              <a:solidFill>
                <a:schemeClr val="tx1"/>
              </a:solidFill>
              <a:latin typeface="Cambria" panose="02040503050406030204" pitchFamily="18" charset="0"/>
              <a:ea typeface="Tahoma" panose="020B0604030504040204" pitchFamily="34" charset="0"/>
              <a:sym typeface="Wingdings" pitchFamily="2" charset="2"/>
            </a:endParaRPr>
          </a:p>
          <a:p>
            <a:pPr lvl="2" algn="just" eaLnBrk="1" hangingPunct="1">
              <a:lnSpc>
                <a:spcPct val="150000"/>
              </a:lnSpc>
              <a:spcBef>
                <a:spcPct val="0"/>
              </a:spcBef>
              <a:buClr>
                <a:srgbClr val="FF0000"/>
              </a:buClr>
              <a:buFont typeface="Wingdings" pitchFamily="2" charset="2"/>
              <a:buChar char="Ø"/>
            </a:pPr>
            <a:endParaRPr lang="it-IT" altLang="it-IT" sz="1700" u="sng" dirty="0">
              <a:latin typeface="Cambria" panose="02040503050406030204" pitchFamily="18" charset="0"/>
              <a:ea typeface="Tahoma" panose="020B0604030504040204" pitchFamily="34" charset="0"/>
              <a:sym typeface="Wingdings" pitchFamily="2" charset="2"/>
            </a:endParaRPr>
          </a:p>
          <a:p>
            <a:pPr algn="just" eaLnBrk="1" hangingPunct="1">
              <a:lnSpc>
                <a:spcPct val="150000"/>
              </a:lnSpc>
              <a:spcBef>
                <a:spcPct val="0"/>
              </a:spcBef>
              <a:buClr>
                <a:srgbClr val="FF0000"/>
              </a:buClr>
              <a:buFont typeface="Wingdings" pitchFamily="2" charset="2"/>
              <a:buChar char="Ø"/>
            </a:pPr>
            <a:endParaRPr lang="it-IT" altLang="it-IT" sz="2400" dirty="0">
              <a:latin typeface="Cambria" panose="02040503050406030204" pitchFamily="18" charset="0"/>
              <a:ea typeface="Tahoma" panose="020B0604030504040204" pitchFamily="34" charset="0"/>
            </a:endParaRPr>
          </a:p>
        </p:txBody>
      </p:sp>
      <p:pic>
        <p:nvPicPr>
          <p:cNvPr id="33797" name="Immagine 7">
            <a:extLst>
              <a:ext uri="{FF2B5EF4-FFF2-40B4-BE49-F238E27FC236}">
                <a16:creationId xmlns:a16="http://schemas.microsoft.com/office/drawing/2014/main" id="{32EE2BE1-066F-124C-AAAC-43C0DDA781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6564" y="990600"/>
            <a:ext cx="27384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CasellaDiTesto 8">
            <a:extLst>
              <a:ext uri="{FF2B5EF4-FFF2-40B4-BE49-F238E27FC236}">
                <a16:creationId xmlns:a16="http://schemas.microsoft.com/office/drawing/2014/main" id="{6F8A3C66-47A0-7E46-BFAB-D9D3BF3F8D51}"/>
              </a:ext>
            </a:extLst>
          </p:cNvPr>
          <p:cNvSpPr txBox="1">
            <a:spLocks noChangeArrowheads="1"/>
          </p:cNvSpPr>
          <p:nvPr/>
        </p:nvSpPr>
        <p:spPr bwMode="auto">
          <a:xfrm>
            <a:off x="685800" y="3033714"/>
            <a:ext cx="8458200"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lvl="1" algn="just" eaLnBrk="1" hangingPunct="1">
              <a:lnSpc>
                <a:spcPct val="150000"/>
              </a:lnSpc>
              <a:buClr>
                <a:srgbClr val="FF0000"/>
              </a:buClr>
              <a:buSzPct val="100000"/>
              <a:buFont typeface="Arial" panose="020B0604020202020204" pitchFamily="34" charset="0"/>
              <a:buChar char="•"/>
            </a:pPr>
            <a:r>
              <a:rPr lang="it-IT" altLang="it-IT" sz="2000" b="1" i="1" dirty="0">
                <a:solidFill>
                  <a:srgbClr val="000000"/>
                </a:solidFill>
                <a:latin typeface="Cambria" panose="02040503050406030204" pitchFamily="18" charset="0"/>
                <a:cs typeface="Tahoma" panose="020B0604030504040204" pitchFamily="34" charset="0"/>
                <a:sym typeface="Wingdings" pitchFamily="2" charset="2"/>
              </a:rPr>
              <a:t> Chi può usufruire?</a:t>
            </a:r>
          </a:p>
          <a:p>
            <a:pPr marL="0" lvl="1" algn="just" eaLnBrk="1" hangingPunct="1">
              <a:lnSpc>
                <a:spcPct val="150000"/>
              </a:lnSpc>
              <a:buClr>
                <a:srgbClr val="FF0000"/>
              </a:buClr>
              <a:buSzPct val="100000"/>
            </a:pPr>
            <a:r>
              <a:rPr lang="it-IT" altLang="it-IT" sz="1600" b="1" u="sng" dirty="0">
                <a:latin typeface="Cambria" panose="02040503050406030204" pitchFamily="18" charset="0"/>
                <a:sym typeface="Wingdings" pitchFamily="2" charset="2"/>
              </a:rPr>
              <a:t>CHIUNQUE!! </a:t>
            </a:r>
          </a:p>
          <a:p>
            <a:pPr marL="0" lvl="1" algn="just" eaLnBrk="1" hangingPunct="1">
              <a:lnSpc>
                <a:spcPct val="150000"/>
              </a:lnSpc>
              <a:buClr>
                <a:srgbClr val="FF0000"/>
              </a:buClr>
              <a:buSzPct val="100000"/>
            </a:pPr>
            <a:r>
              <a:rPr lang="it-IT" altLang="it-IT" sz="1600" dirty="0">
                <a:latin typeface="Cambria" panose="02040503050406030204" pitchFamily="18" charset="0"/>
              </a:rPr>
              <a:t>Non limitato l’accesso all’agevolazione alle persone con disabilità o ai familiari ai quali siano fiscalmente a carico. Il Legislatore si riferisce unicamente alla tipologia di intervento (opere direttamente finalizzate al superamento o all’eliminazione delle barriere architettoniche) indipendentemente dalla connotazione o dalle condizioni sanitarie del contribuente. </a:t>
            </a:r>
          </a:p>
          <a:p>
            <a:pPr marL="0" lvl="1" algn="just" eaLnBrk="1" hangingPunct="1">
              <a:lnSpc>
                <a:spcPct val="150000"/>
              </a:lnSpc>
              <a:buClr>
                <a:srgbClr val="FF0000"/>
              </a:buClr>
              <a:buSzPct val="100000"/>
            </a:pPr>
            <a:r>
              <a:rPr lang="it-IT" altLang="it-IT" sz="1600" b="1" u="sng" dirty="0">
                <a:latin typeface="Cambria" panose="02040503050406030204" pitchFamily="18" charset="0"/>
                <a:sym typeface="Wingdings" pitchFamily="2" charset="2"/>
              </a:rPr>
              <a:t>MA</a:t>
            </a:r>
            <a:r>
              <a:rPr lang="it-IT" altLang="it-IT" sz="1600" dirty="0">
                <a:latin typeface="Cambria" panose="02040503050406030204" pitchFamily="18" charset="0"/>
                <a:sym typeface="Wingdings" pitchFamily="2" charset="2"/>
              </a:rPr>
              <a:t> serve </a:t>
            </a:r>
            <a:r>
              <a:rPr lang="it-IT" altLang="it-IT" sz="1600" dirty="0">
                <a:latin typeface="Cambria" panose="02040503050406030204" pitchFamily="18" charset="0"/>
              </a:rPr>
              <a:t>“</a:t>
            </a:r>
            <a:r>
              <a:rPr lang="it-IT" altLang="it-IT" sz="1600" b="1" u="sng" dirty="0">
                <a:latin typeface="Cambria" panose="02040503050406030204" pitchFamily="18" charset="0"/>
              </a:rPr>
              <a:t>diretta finalizzazione</a:t>
            </a:r>
            <a:r>
              <a:rPr lang="it-IT" altLang="it-IT" sz="1600" dirty="0">
                <a:latin typeface="Cambria" panose="02040503050406030204" pitchFamily="18" charset="0"/>
              </a:rPr>
              <a:t>”: l’intervento non deve essere marginalmente connesso all’eliminazione delle barriere architettoniche esistenti, ma deve incidere direttamente su di esse per il loro superamento o la loro rimozione. </a:t>
            </a:r>
            <a:endParaRPr lang="it-IT" altLang="it-IT" sz="1600" dirty="0">
              <a:latin typeface="Cambria" panose="02040503050406030204" pitchFamily="18" charset="0"/>
              <a:sym typeface="Wingdings" pitchFamily="2" charset="2"/>
            </a:endParaRPr>
          </a:p>
          <a:p>
            <a:pPr eaLnBrk="1" hangingPunct="1"/>
            <a:endParaRPr lang="it-IT" altLang="it-IT" sz="1800" dirty="0"/>
          </a:p>
        </p:txBody>
      </p:sp>
      <p:sp>
        <p:nvSpPr>
          <p:cNvPr id="2" name="Segnaposto data 1">
            <a:extLst>
              <a:ext uri="{FF2B5EF4-FFF2-40B4-BE49-F238E27FC236}">
                <a16:creationId xmlns:a16="http://schemas.microsoft.com/office/drawing/2014/main" id="{7C7806FC-E92A-044C-A6BE-57A573F769CA}"/>
              </a:ext>
            </a:extLst>
          </p:cNvPr>
          <p:cNvSpPr>
            <a:spLocks noGrp="1"/>
          </p:cNvSpPr>
          <p:nvPr>
            <p:ph type="dt" sz="half" idx="12"/>
          </p:nvPr>
        </p:nvSpPr>
        <p:spPr/>
        <p:txBody>
          <a:bodyPr/>
          <a:lstStyle/>
          <a:p>
            <a:pPr>
              <a:defRPr/>
            </a:pPr>
            <a:r>
              <a:rPr lang="it-IT" altLang="it-IT"/>
              <a:t>CRIBA FVG - Udine, 19 dicembre 2018</a:t>
            </a:r>
          </a:p>
        </p:txBody>
      </p:sp>
      <p:sp>
        <p:nvSpPr>
          <p:cNvPr id="3" name="Segnaposto numero diapositiva 2">
            <a:extLst>
              <a:ext uri="{FF2B5EF4-FFF2-40B4-BE49-F238E27FC236}">
                <a16:creationId xmlns:a16="http://schemas.microsoft.com/office/drawing/2014/main" id="{9986FDAD-15BB-FC4E-9FEE-0FD18A686EE5}"/>
              </a:ext>
            </a:extLst>
          </p:cNvPr>
          <p:cNvSpPr>
            <a:spLocks noGrp="1"/>
          </p:cNvSpPr>
          <p:nvPr>
            <p:ph type="sldNum" sz="quarter" idx="10"/>
          </p:nvPr>
        </p:nvSpPr>
        <p:spPr/>
        <p:txBody>
          <a:bodyPr/>
          <a:lstStyle/>
          <a:p>
            <a:pPr>
              <a:defRPr/>
            </a:pPr>
            <a:fld id="{322C6B39-9C1A-3640-8801-D03DEC1B402D}" type="slidenum">
              <a:rPr lang="it-IT" altLang="it-IT" smtClean="0"/>
              <a:pPr>
                <a:defRPr/>
              </a:pPr>
              <a:t>19</a:t>
            </a:fld>
            <a:endParaRPr lang="it-IT" altLang="it-IT"/>
          </a:p>
        </p:txBody>
      </p:sp>
    </p:spTree>
    <p:extLst>
      <p:ext uri="{BB962C8B-B14F-4D97-AF65-F5344CB8AC3E}">
        <p14:creationId xmlns:p14="http://schemas.microsoft.com/office/powerpoint/2010/main" val="12534324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additive="base">
                                        <p:cTn id="7" dur="1000" fill="hold"/>
                                        <p:tgtEl>
                                          <p:spTgt spid="2867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8676">
                                            <p:txEl>
                                              <p:pRg st="0" end="0"/>
                                            </p:txEl>
                                          </p:spTgt>
                                        </p:tgtEl>
                                        <p:attrNameLst>
                                          <p:attrName>ppt_y</p:attrName>
                                        </p:attrNameLst>
                                      </p:cBhvr>
                                      <p:tavLst>
                                        <p:tav tm="0">
                                          <p:val>
                                            <p:strVal val="#ppt_y"/>
                                          </p:val>
                                        </p:tav>
                                        <p:tav tm="100000">
                                          <p:val>
                                            <p:strVal val="#ppt_y"/>
                                          </p:val>
                                        </p:tav>
                                      </p:tavLst>
                                    </p:anim>
                                  </p:childTnLst>
                                </p:cTn>
                              </p:par>
                              <p:par>
                                <p:cTn id="9" presetID="7" presetClass="entr" presetSubtype="8" fill="hold" grpId="0" nodeType="withEffect">
                                  <p:stCondLst>
                                    <p:cond delay="0"/>
                                  </p:stCondLst>
                                  <p:childTnLst>
                                    <p:set>
                                      <p:cBhvr>
                                        <p:cTn id="10" dur="1" fill="hold">
                                          <p:stCondLst>
                                            <p:cond delay="0"/>
                                          </p:stCondLst>
                                        </p:cTn>
                                        <p:tgtEl>
                                          <p:spTgt spid="28676">
                                            <p:txEl>
                                              <p:pRg st="1" end="1"/>
                                            </p:txEl>
                                          </p:spTgt>
                                        </p:tgtEl>
                                        <p:attrNameLst>
                                          <p:attrName>style.visibility</p:attrName>
                                        </p:attrNameLst>
                                      </p:cBhvr>
                                      <p:to>
                                        <p:strVal val="visible"/>
                                      </p:to>
                                    </p:set>
                                    <p:anim calcmode="lin" valueType="num">
                                      <p:cBhvr additive="base">
                                        <p:cTn id="11" dur="1000" fill="hold"/>
                                        <p:tgtEl>
                                          <p:spTgt spid="28676">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28676">
                                            <p:txEl>
                                              <p:pRg st="1" end="1"/>
                                            </p:txEl>
                                          </p:spTgt>
                                        </p:tgtEl>
                                        <p:attrNameLst>
                                          <p:attrName>ppt_y</p:attrName>
                                        </p:attrNameLst>
                                      </p:cBhvr>
                                      <p:tavLst>
                                        <p:tav tm="0">
                                          <p:val>
                                            <p:strVal val="#ppt_y"/>
                                          </p:val>
                                        </p:tav>
                                        <p:tav tm="100000">
                                          <p:val>
                                            <p:strVal val="#ppt_y"/>
                                          </p:val>
                                        </p:tav>
                                      </p:tavLst>
                                    </p:anim>
                                  </p:childTnLst>
                                </p:cTn>
                              </p:par>
                              <p:par>
                                <p:cTn id="13" presetID="7" presetClass="entr" presetSubtype="8" fill="hold" grpId="0" nodeType="withEffect">
                                  <p:stCondLst>
                                    <p:cond delay="0"/>
                                  </p:stCondLst>
                                  <p:childTnLst>
                                    <p:set>
                                      <p:cBhvr>
                                        <p:cTn id="14" dur="1" fill="hold">
                                          <p:stCondLst>
                                            <p:cond delay="0"/>
                                          </p:stCondLst>
                                        </p:cTn>
                                        <p:tgtEl>
                                          <p:spTgt spid="28676">
                                            <p:txEl>
                                              <p:pRg st="2" end="2"/>
                                            </p:txEl>
                                          </p:spTgt>
                                        </p:tgtEl>
                                        <p:attrNameLst>
                                          <p:attrName>style.visibility</p:attrName>
                                        </p:attrNameLst>
                                      </p:cBhvr>
                                      <p:to>
                                        <p:strVal val="visible"/>
                                      </p:to>
                                    </p:set>
                                    <p:anim calcmode="lin" valueType="num">
                                      <p:cBhvr additive="base">
                                        <p:cTn id="15" dur="1000" fill="hold"/>
                                        <p:tgtEl>
                                          <p:spTgt spid="28676">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8676">
                                            <p:txEl>
                                              <p:pRg st="2" end="2"/>
                                            </p:txEl>
                                          </p:spTgt>
                                        </p:tgtEl>
                                        <p:attrNameLst>
                                          <p:attrName>ppt_y</p:attrName>
                                        </p:attrNameLst>
                                      </p:cBhvr>
                                      <p:tavLst>
                                        <p:tav tm="0">
                                          <p:val>
                                            <p:strVal val="#ppt_y"/>
                                          </p:val>
                                        </p:tav>
                                        <p:tav tm="100000">
                                          <p:val>
                                            <p:strVal val="#ppt_y"/>
                                          </p:val>
                                        </p:tav>
                                      </p:tavLst>
                                    </p:anim>
                                  </p:childTnLst>
                                </p:cTn>
                              </p:par>
                              <p:par>
                                <p:cTn id="17" presetID="7" presetClass="entr" presetSubtype="8" fill="hold" grpId="0" nodeType="withEffect">
                                  <p:stCondLst>
                                    <p:cond delay="0"/>
                                  </p:stCondLst>
                                  <p:childTnLst>
                                    <p:set>
                                      <p:cBhvr>
                                        <p:cTn id="18" dur="1" fill="hold">
                                          <p:stCondLst>
                                            <p:cond delay="0"/>
                                          </p:stCondLst>
                                        </p:cTn>
                                        <p:tgtEl>
                                          <p:spTgt spid="28676">
                                            <p:txEl>
                                              <p:pRg st="3" end="3"/>
                                            </p:txEl>
                                          </p:spTgt>
                                        </p:tgtEl>
                                        <p:attrNameLst>
                                          <p:attrName>style.visibility</p:attrName>
                                        </p:attrNameLst>
                                      </p:cBhvr>
                                      <p:to>
                                        <p:strVal val="visible"/>
                                      </p:to>
                                    </p:set>
                                    <p:anim calcmode="lin" valueType="num">
                                      <p:cBhvr additive="base">
                                        <p:cTn id="19" dur="1000" fill="hold"/>
                                        <p:tgtEl>
                                          <p:spTgt spid="28676">
                                            <p:txEl>
                                              <p:pRg st="3" end="3"/>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867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33797"/>
                                        </p:tgtEl>
                                        <p:attrNameLst>
                                          <p:attrName>style.visibility</p:attrName>
                                        </p:attrNameLst>
                                      </p:cBhvr>
                                      <p:to>
                                        <p:strVal val="visible"/>
                                      </p:to>
                                    </p:set>
                                    <p:animEffect transition="in" filter="circle(in)">
                                      <p:cBhvr>
                                        <p:cTn id="25" dur="2000"/>
                                        <p:tgtEl>
                                          <p:spTgt spid="3379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7" presetClass="entr" presetSubtype="2" fill="hold" grpId="0" nodeType="clickEffect">
                                  <p:stCondLst>
                                    <p:cond delay="0"/>
                                  </p:stCondLst>
                                  <p:childTnLst>
                                    <p:set>
                                      <p:cBhvr>
                                        <p:cTn id="29" dur="1" fill="hold">
                                          <p:stCondLst>
                                            <p:cond delay="0"/>
                                          </p:stCondLst>
                                        </p:cTn>
                                        <p:tgtEl>
                                          <p:spTgt spid="33798"/>
                                        </p:tgtEl>
                                        <p:attrNameLst>
                                          <p:attrName>style.visibility</p:attrName>
                                        </p:attrNameLst>
                                      </p:cBhvr>
                                      <p:to>
                                        <p:strVal val="visible"/>
                                      </p:to>
                                    </p:set>
                                    <p:anim calcmode="lin" valueType="num">
                                      <p:cBhvr additive="base">
                                        <p:cTn id="30" dur="1000" fill="hold"/>
                                        <p:tgtEl>
                                          <p:spTgt spid="33798"/>
                                        </p:tgtEl>
                                        <p:attrNameLst>
                                          <p:attrName>ppt_x</p:attrName>
                                        </p:attrNameLst>
                                      </p:cBhvr>
                                      <p:tavLst>
                                        <p:tav tm="0">
                                          <p:val>
                                            <p:strVal val="1+#ppt_w/2"/>
                                          </p:val>
                                        </p:tav>
                                        <p:tav tm="100000">
                                          <p:val>
                                            <p:strVal val="#ppt_x"/>
                                          </p:val>
                                        </p:tav>
                                      </p:tavLst>
                                    </p:anim>
                                    <p:anim calcmode="lin" valueType="num">
                                      <p:cBhvr additive="base">
                                        <p:cTn id="31" dur="1000" fill="hold"/>
                                        <p:tgtEl>
                                          <p:spTgt spid="337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P spid="33798"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Titolo 13">
            <a:extLst>
              <a:ext uri="{FF2B5EF4-FFF2-40B4-BE49-F238E27FC236}">
                <a16:creationId xmlns:a16="http://schemas.microsoft.com/office/drawing/2014/main" id="{730C8D24-FA79-5048-9E68-D37802E53F7D}"/>
              </a:ext>
            </a:extLst>
          </p:cNvPr>
          <p:cNvSpPr txBox="1">
            <a:spLocks noChangeArrowheads="1"/>
          </p:cNvSpPr>
          <p:nvPr/>
        </p:nvSpPr>
        <p:spPr bwMode="auto">
          <a:xfrm>
            <a:off x="685800" y="409575"/>
            <a:ext cx="8534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3300" i="1" dirty="0">
                <a:solidFill>
                  <a:srgbClr val="0D0D0D"/>
                </a:solidFill>
                <a:latin typeface="Cambria" panose="02040503050406030204" pitchFamily="18" charset="0"/>
              </a:rPr>
              <a:t>CRIBA FVG - Storia del centro</a:t>
            </a:r>
          </a:p>
        </p:txBody>
      </p:sp>
      <p:sp>
        <p:nvSpPr>
          <p:cNvPr id="6" name="Segnaposto testo 12">
            <a:extLst>
              <a:ext uri="{FF2B5EF4-FFF2-40B4-BE49-F238E27FC236}">
                <a16:creationId xmlns:a16="http://schemas.microsoft.com/office/drawing/2014/main" id="{4894E90C-38EF-A543-98E1-30A03B6FFB90}"/>
              </a:ext>
            </a:extLst>
          </p:cNvPr>
          <p:cNvSpPr txBox="1">
            <a:spLocks noChangeArrowheads="1"/>
          </p:cNvSpPr>
          <p:nvPr/>
        </p:nvSpPr>
        <p:spPr bwMode="auto">
          <a:xfrm>
            <a:off x="682625" y="1639888"/>
            <a:ext cx="85344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622300" algn="l"/>
              </a:tabLst>
              <a:defRPr sz="2400">
                <a:solidFill>
                  <a:schemeClr val="tx1"/>
                </a:solidFill>
                <a:latin typeface="Arial" panose="020B0604020202020204" pitchFamily="34" charset="0"/>
                <a:ea typeface="ＭＳ Ｐゴシック" panose="020B0600070205080204" pitchFamily="34" charset="-128"/>
              </a:defRPr>
            </a:lvl1pPr>
            <a:lvl2pPr>
              <a:tabLst>
                <a:tab pos="6223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6223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6223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6223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6223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6223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6223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622300" algn="l"/>
              </a:tabLs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pPr>
            <a:r>
              <a:rPr lang="it-IT" altLang="it-IT" sz="2000" dirty="0">
                <a:latin typeface="Tahoma" panose="020B0604030504040204" pitchFamily="34" charset="0"/>
                <a:cs typeface="Tahoma" panose="020B0604030504040204" pitchFamily="34" charset="0"/>
                <a:sym typeface="Zapf Dingbats"/>
              </a:rPr>
              <a:t>È nato nell’ottobre 2009:</a:t>
            </a:r>
          </a:p>
          <a:p>
            <a:pPr lvl="1" eaLnBrk="1" hangingPunct="1">
              <a:lnSpc>
                <a:spcPct val="110000"/>
              </a:lnSpc>
              <a:buClr>
                <a:srgbClr val="FF0000"/>
              </a:buClr>
              <a:buFont typeface="Arial" panose="020B0604020202020204" pitchFamily="34" charset="0"/>
              <a:buChar char="•"/>
            </a:pPr>
            <a:r>
              <a:rPr lang="it-IT" altLang="it-IT" sz="2000" dirty="0">
                <a:latin typeface="Tahoma" panose="020B0604030504040204" pitchFamily="34" charset="0"/>
                <a:cs typeface="Tahoma" panose="020B0604030504040204" pitchFamily="34" charset="0"/>
                <a:sym typeface="Zapf Dingbats"/>
              </a:rPr>
              <a:t> </a:t>
            </a:r>
            <a:r>
              <a:rPr lang="it-IT" altLang="it-IT" sz="2000" b="1" u="sng" dirty="0">
                <a:latin typeface="Tahoma" panose="020B0604030504040204" pitchFamily="34" charset="0"/>
                <a:cs typeface="Tahoma" panose="020B0604030504040204" pitchFamily="34" charset="0"/>
                <a:sym typeface="Zapf Dingbats"/>
              </a:rPr>
              <a:t>su proposta</a:t>
            </a:r>
            <a:r>
              <a:rPr lang="it-IT" altLang="it-IT" sz="2000" b="1" dirty="0">
                <a:latin typeface="Tahoma" panose="020B0604030504040204" pitchFamily="34" charset="0"/>
                <a:cs typeface="Tahoma" panose="020B0604030504040204" pitchFamily="34" charset="0"/>
                <a:sym typeface="Zapf Dingbats"/>
              </a:rPr>
              <a:t> del Comitato Provinciale di Coordinamento delle 	Associazioni dei Disabili di Udine</a:t>
            </a:r>
          </a:p>
          <a:p>
            <a:pPr lvl="1" eaLnBrk="1" hangingPunct="1">
              <a:lnSpc>
                <a:spcPct val="110000"/>
              </a:lnSpc>
              <a:buClr>
                <a:srgbClr val="FF0000"/>
              </a:buClr>
              <a:buFont typeface="Arial" panose="020B0604020202020204" pitchFamily="34" charset="0"/>
              <a:buChar char="•"/>
            </a:pPr>
            <a:r>
              <a:rPr lang="it-IT" altLang="it-IT" sz="2000" b="1" dirty="0">
                <a:latin typeface="Tahoma" panose="020B0604030504040204" pitchFamily="34" charset="0"/>
                <a:cs typeface="Tahoma" panose="020B0604030504040204" pitchFamily="34" charset="0"/>
                <a:sym typeface="Zapf Dingbats"/>
              </a:rPr>
              <a:t> per </a:t>
            </a:r>
            <a:r>
              <a:rPr lang="it-IT" altLang="it-IT" sz="2000" b="1" u="sng" dirty="0">
                <a:latin typeface="Tahoma" panose="020B0604030504040204" pitchFamily="34" charset="0"/>
                <a:cs typeface="Tahoma" panose="020B0604030504040204" pitchFamily="34" charset="0"/>
                <a:sym typeface="Zapf Dingbats"/>
              </a:rPr>
              <a:t>volontà</a:t>
            </a:r>
            <a:r>
              <a:rPr lang="it-IT" altLang="it-IT" sz="2000" b="1" dirty="0">
                <a:latin typeface="Tahoma" panose="020B0604030504040204" pitchFamily="34" charset="0"/>
                <a:cs typeface="Tahoma" panose="020B0604030504040204" pitchFamily="34" charset="0"/>
                <a:sym typeface="Zapf Dingbats"/>
              </a:rPr>
              <a:t> della Consulta Regionale delle </a:t>
            </a:r>
            <a:r>
              <a:rPr lang="it-IT" altLang="it-IT" sz="2000" b="1" dirty="0" err="1">
                <a:latin typeface="Tahoma" panose="020B0604030504040204" pitchFamily="34" charset="0"/>
                <a:cs typeface="Tahoma" panose="020B0604030504040204" pitchFamily="34" charset="0"/>
                <a:sym typeface="Zapf Dingbats"/>
              </a:rPr>
              <a:t>Assoc</a:t>
            </a:r>
            <a:r>
              <a:rPr lang="it-IT" altLang="it-IT" sz="2000" b="1" dirty="0">
                <a:latin typeface="Tahoma" panose="020B0604030504040204" pitchFamily="34" charset="0"/>
                <a:cs typeface="Tahoma" panose="020B0604030504040204" pitchFamily="34" charset="0"/>
                <a:sym typeface="Zapf Dingbats"/>
              </a:rPr>
              <a:t>. dei Disabili</a:t>
            </a:r>
          </a:p>
          <a:p>
            <a:pPr lvl="1" eaLnBrk="1" hangingPunct="1">
              <a:lnSpc>
                <a:spcPct val="110000"/>
              </a:lnSpc>
              <a:buClr>
                <a:srgbClr val="FF0000"/>
              </a:buClr>
              <a:buFont typeface="Arial" panose="020B0604020202020204" pitchFamily="34" charset="0"/>
              <a:buChar char="•"/>
            </a:pPr>
            <a:r>
              <a:rPr lang="it-IT" altLang="it-IT" sz="2000" b="1" dirty="0">
                <a:latin typeface="Tahoma" panose="020B0604030504040204" pitchFamily="34" charset="0"/>
                <a:cs typeface="Tahoma" panose="020B0604030504040204" pitchFamily="34" charset="0"/>
                <a:sym typeface="Zapf Dingbats"/>
              </a:rPr>
              <a:t> grazie al </a:t>
            </a:r>
            <a:r>
              <a:rPr lang="it-IT" altLang="it-IT" sz="2000" b="1" u="sng" dirty="0">
                <a:latin typeface="Tahoma" panose="020B0604030504040204" pitchFamily="34" charset="0"/>
                <a:cs typeface="Tahoma" panose="020B0604030504040204" pitchFamily="34" charset="0"/>
                <a:sym typeface="Zapf Dingbats"/>
              </a:rPr>
              <a:t>finanziamento</a:t>
            </a:r>
            <a:r>
              <a:rPr lang="it-IT" altLang="it-IT" sz="2000" b="1" dirty="0">
                <a:latin typeface="Tahoma" panose="020B0604030504040204" pitchFamily="34" charset="0"/>
                <a:cs typeface="Tahoma" panose="020B0604030504040204" pitchFamily="34" charset="0"/>
                <a:sym typeface="Zapf Dingbats"/>
              </a:rPr>
              <a:t> della Regione Friuli Venezia Giulia</a:t>
            </a:r>
            <a:r>
              <a:rPr lang="it-IT" altLang="it-IT" sz="2000" dirty="0">
                <a:latin typeface="Tahoma" panose="020B0604030504040204" pitchFamily="34" charset="0"/>
                <a:cs typeface="Tahoma" panose="020B0604030504040204" pitchFamily="34" charset="0"/>
                <a:sym typeface="Zapf Dingbats"/>
              </a:rPr>
              <a:t> </a:t>
            </a:r>
          </a:p>
          <a:p>
            <a:pPr algn="just" eaLnBrk="1" hangingPunct="1">
              <a:lnSpc>
                <a:spcPct val="110000"/>
              </a:lnSpc>
            </a:pPr>
            <a:endParaRPr lang="it-IT" altLang="it-IT" sz="800" dirty="0">
              <a:latin typeface="Tahoma" panose="020B0604030504040204" pitchFamily="34" charset="0"/>
              <a:cs typeface="Tahoma" panose="020B0604030504040204" pitchFamily="34" charset="0"/>
              <a:sym typeface="Zapf Dingbats"/>
            </a:endParaRPr>
          </a:p>
          <a:p>
            <a:pPr algn="just" eaLnBrk="1" hangingPunct="1">
              <a:lnSpc>
                <a:spcPct val="110000"/>
              </a:lnSpc>
            </a:pPr>
            <a:r>
              <a:rPr lang="it-IT" altLang="it-IT" sz="2000" dirty="0">
                <a:latin typeface="Tahoma" panose="020B0604030504040204" pitchFamily="34" charset="0"/>
                <a:cs typeface="Tahoma" panose="020B0604030504040204" pitchFamily="34" charset="0"/>
                <a:sym typeface="Zapf Dingbats"/>
              </a:rPr>
              <a:t>La gestione del CRIBA FVG:</a:t>
            </a:r>
          </a:p>
          <a:p>
            <a:pPr lvl="1" eaLnBrk="1" hangingPunct="1">
              <a:lnSpc>
                <a:spcPct val="110000"/>
              </a:lnSpc>
              <a:buClr>
                <a:srgbClr val="FF0000"/>
              </a:buClr>
              <a:buFont typeface="Arial" panose="020B0604020202020204" pitchFamily="34" charset="0"/>
              <a:buChar char="•"/>
            </a:pPr>
            <a:r>
              <a:rPr lang="it-IT" altLang="it-IT" sz="2000" dirty="0">
                <a:latin typeface="Tahoma" panose="020B0604030504040204" pitchFamily="34" charset="0"/>
                <a:cs typeface="Tahoma" panose="020B0604030504040204" pitchFamily="34" charset="0"/>
                <a:sym typeface="Zapf Dingbats"/>
              </a:rPr>
              <a:t> fino a gennaio 2011 è avvenuta </a:t>
            </a:r>
            <a:r>
              <a:rPr lang="it-IT" altLang="it-IT" sz="2000" u="sng" dirty="0">
                <a:latin typeface="Tahoma" panose="020B0604030504040204" pitchFamily="34" charset="0"/>
                <a:cs typeface="Tahoma" panose="020B0604030504040204" pitchFamily="34" charset="0"/>
                <a:sym typeface="Zapf Dingbats"/>
              </a:rPr>
              <a:t>sotto la direzione</a:t>
            </a:r>
            <a:r>
              <a:rPr lang="it-IT" altLang="it-IT" sz="2000" dirty="0">
                <a:latin typeface="Tahoma" panose="020B0604030504040204" pitchFamily="34" charset="0"/>
                <a:cs typeface="Tahoma" panose="020B0604030504040204" pitchFamily="34" charset="0"/>
                <a:sym typeface="Zapf Dingbats"/>
              </a:rPr>
              <a:t> del CERPA Italia </a:t>
            </a:r>
            <a:r>
              <a:rPr lang="it-IT" altLang="it-IT" sz="2000" dirty="0" err="1">
                <a:latin typeface="Tahoma" panose="020B0604030504040204" pitchFamily="34" charset="0"/>
                <a:cs typeface="Tahoma" panose="020B0604030504040204" pitchFamily="34" charset="0"/>
                <a:sym typeface="Zapf Dingbats"/>
              </a:rPr>
              <a:t>Onlus</a:t>
            </a:r>
            <a:r>
              <a:rPr lang="it-IT" altLang="it-IT" sz="2000" dirty="0">
                <a:latin typeface="Tahoma" panose="020B0604030504040204" pitchFamily="34" charset="0"/>
                <a:cs typeface="Tahoma" panose="020B0604030504040204" pitchFamily="34" charset="0"/>
                <a:sym typeface="Zapf Dingbats"/>
              </a:rPr>
              <a:t> </a:t>
            </a:r>
          </a:p>
          <a:p>
            <a:pPr lvl="1" eaLnBrk="1" hangingPunct="1">
              <a:lnSpc>
                <a:spcPct val="110000"/>
              </a:lnSpc>
              <a:buClr>
                <a:srgbClr val="FF0000"/>
              </a:buClr>
              <a:buFont typeface="Arial" panose="020B0604020202020204" pitchFamily="34" charset="0"/>
              <a:buChar char="•"/>
            </a:pPr>
            <a:r>
              <a:rPr lang="it-IT" altLang="it-IT" sz="2000" dirty="0">
                <a:latin typeface="Tahoma" panose="020B0604030504040204" pitchFamily="34" charset="0"/>
                <a:cs typeface="Tahoma" panose="020B0604030504040204" pitchFamily="34" charset="0"/>
                <a:sym typeface="Zapf Dingbats"/>
              </a:rPr>
              <a:t> da febbraio 2011 ad oggi avviene </a:t>
            </a:r>
            <a:r>
              <a:rPr lang="it-IT" altLang="it-IT" sz="2000" u="sng" dirty="0">
                <a:latin typeface="Tahoma" panose="020B0604030504040204" pitchFamily="34" charset="0"/>
                <a:cs typeface="Tahoma" panose="020B0604030504040204" pitchFamily="34" charset="0"/>
                <a:sym typeface="Zapf Dingbats"/>
              </a:rPr>
              <a:t>sotto la direzione</a:t>
            </a:r>
            <a:r>
              <a:rPr lang="it-IT" altLang="it-IT" sz="2000" dirty="0">
                <a:latin typeface="Tahoma" panose="020B0604030504040204" pitchFamily="34" charset="0"/>
                <a:cs typeface="Tahoma" panose="020B0604030504040204" pitchFamily="34" charset="0"/>
                <a:sym typeface="Zapf Dingbats"/>
              </a:rPr>
              <a:t> della Consulta </a:t>
            </a:r>
          </a:p>
          <a:p>
            <a:pPr lvl="1" eaLnBrk="1" hangingPunct="1">
              <a:lnSpc>
                <a:spcPct val="110000"/>
              </a:lnSpc>
              <a:buClr>
                <a:srgbClr val="FF0000"/>
              </a:buClr>
              <a:buFont typeface="Arial" panose="020B0604020202020204" pitchFamily="34" charset="0"/>
              <a:buChar char="•"/>
            </a:pPr>
            <a:r>
              <a:rPr lang="it-IT" altLang="it-IT" sz="2000" dirty="0">
                <a:latin typeface="Tahoma" panose="020B0604030504040204" pitchFamily="34" charset="0"/>
                <a:cs typeface="Tahoma" panose="020B0604030504040204" pitchFamily="34" charset="0"/>
                <a:sym typeface="Zapf Dingbats"/>
              </a:rPr>
              <a:t> </a:t>
            </a:r>
            <a:r>
              <a:rPr lang="it-IT" altLang="it-IT" sz="2000" u="sng" dirty="0">
                <a:latin typeface="Tahoma" panose="020B0604030504040204" pitchFamily="34" charset="0"/>
                <a:cs typeface="Tahoma" panose="020B0604030504040204" pitchFamily="34" charset="0"/>
                <a:sym typeface="Zapf Dingbats"/>
              </a:rPr>
              <a:t>con il coinvolgimento</a:t>
            </a:r>
            <a:r>
              <a:rPr lang="it-IT" altLang="it-IT" sz="2000" dirty="0">
                <a:latin typeface="Tahoma" panose="020B0604030504040204" pitchFamily="34" charset="0"/>
                <a:cs typeface="Tahoma" panose="020B0604030504040204" pitchFamily="34" charset="0"/>
                <a:sym typeface="Zapf Dingbats"/>
              </a:rPr>
              <a:t> di Università di Udine e Trieste, di Ordini 	professionali, Vigili del Fuoco, della U.I.L.D.M. e di numerose realtà 	associative regionali, delle A.S.S., di Istituti di Riabilitazione</a:t>
            </a:r>
          </a:p>
          <a:p>
            <a:pPr lvl="1" eaLnBrk="1" hangingPunct="1">
              <a:lnSpc>
                <a:spcPct val="110000"/>
              </a:lnSpc>
              <a:buClr>
                <a:srgbClr val="FF0000"/>
              </a:buClr>
            </a:pPr>
            <a:endParaRPr lang="it-IT" altLang="it-IT" sz="2000" dirty="0">
              <a:latin typeface="Tahoma" panose="020B0604030504040204" pitchFamily="34" charset="0"/>
              <a:cs typeface="Tahoma" panose="020B0604030504040204" pitchFamily="34" charset="0"/>
              <a:sym typeface="Zapf Dingbats"/>
            </a:endParaRPr>
          </a:p>
        </p:txBody>
      </p:sp>
      <p:sp>
        <p:nvSpPr>
          <p:cNvPr id="18435" name="Segnaposto numero diapositiva 11">
            <a:extLst>
              <a:ext uri="{FF2B5EF4-FFF2-40B4-BE49-F238E27FC236}">
                <a16:creationId xmlns:a16="http://schemas.microsoft.com/office/drawing/2014/main" id="{56277CCF-F488-3D4D-8A1A-ED9880ACB68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a:spcBef>
                <a:spcPct val="0"/>
              </a:spcBef>
              <a:buClrTx/>
              <a:buSzTx/>
              <a:buFontTx/>
              <a:buNone/>
            </a:pPr>
            <a:fld id="{6BD329D7-E9A4-A84F-828E-255C0251BEDC}" type="slidenum">
              <a:rPr lang="it-IT" altLang="it-IT" sz="1200">
                <a:solidFill>
                  <a:srgbClr val="000000"/>
                </a:solidFill>
                <a:latin typeface="Georgia" panose="02040502050405020303" pitchFamily="18" charset="0"/>
              </a:rPr>
              <a:pPr>
                <a:spcBef>
                  <a:spcPct val="0"/>
                </a:spcBef>
                <a:buClrTx/>
                <a:buSzTx/>
                <a:buFontTx/>
                <a:buNone/>
              </a:pPr>
              <a:t>2</a:t>
            </a:fld>
            <a:endParaRPr lang="it-IT" altLang="it-IT" sz="1200">
              <a:solidFill>
                <a:srgbClr val="000000"/>
              </a:solidFill>
              <a:latin typeface="Georgia" panose="02040502050405020303" pitchFamily="18" charset="0"/>
            </a:endParaRPr>
          </a:p>
        </p:txBody>
      </p:sp>
      <p:sp>
        <p:nvSpPr>
          <p:cNvPr id="18436" name="Segnaposto data 1">
            <a:extLst>
              <a:ext uri="{FF2B5EF4-FFF2-40B4-BE49-F238E27FC236}">
                <a16:creationId xmlns:a16="http://schemas.microsoft.com/office/drawing/2014/main" id="{FB1981C7-800E-A14C-9934-FB8A2D51F05E}"/>
              </a:ext>
            </a:extLst>
          </p:cNvPr>
          <p:cNvSpPr>
            <a:spLocks noGrp="1" noChangeArrowheads="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000">
                <a:latin typeface="Cambria" panose="02040503050406030204" pitchFamily="18" charset="0"/>
              </a:rPr>
              <a:t>CRIBA FVG - Udine, 19 dicembre 2018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7890" name="AutoShape 2">
            <a:extLst>
              <a:ext uri="{FF2B5EF4-FFF2-40B4-BE49-F238E27FC236}">
                <a16:creationId xmlns:a16="http://schemas.microsoft.com/office/drawing/2014/main" id="{1C7DD447-8BE3-1B45-94B4-C4026F343F25}"/>
              </a:ext>
            </a:extLst>
          </p:cNvPr>
          <p:cNvSpPr>
            <a:spLocks noGrp="1" noChangeArrowheads="1"/>
          </p:cNvSpPr>
          <p:nvPr>
            <p:ph type="title"/>
          </p:nvPr>
        </p:nvSpPr>
        <p:spPr>
          <a:xfrm>
            <a:off x="682625" y="76201"/>
            <a:ext cx="8534400" cy="758825"/>
          </a:xfrm>
        </p:spPr>
        <p:txBody>
          <a:bodyPr/>
          <a:lstStyle/>
          <a:p>
            <a:pPr eaLnBrk="1" hangingPunct="1"/>
            <a:r>
              <a:rPr lang="it-IT" altLang="it-IT" sz="3200" b="1">
                <a:solidFill>
                  <a:srgbClr val="0D0D0D"/>
                </a:solidFill>
                <a:latin typeface="Cambria" panose="02040503050406030204" pitchFamily="18" charset="0"/>
                <a:ea typeface="ＭＳ Ｐゴシック" panose="020B0600070205080204" pitchFamily="34" charset="-128"/>
                <a:cs typeface="Arial" panose="020B0604020202020204" pitchFamily="34" charset="0"/>
              </a:rPr>
              <a:t>Iva agevolata</a:t>
            </a:r>
          </a:p>
        </p:txBody>
      </p:sp>
      <p:sp>
        <p:nvSpPr>
          <p:cNvPr id="28676" name="Rectangle 3">
            <a:extLst>
              <a:ext uri="{FF2B5EF4-FFF2-40B4-BE49-F238E27FC236}">
                <a16:creationId xmlns:a16="http://schemas.microsoft.com/office/drawing/2014/main" id="{10379270-168D-8E47-9EC4-4B506FB6DA6B}"/>
              </a:ext>
            </a:extLst>
          </p:cNvPr>
          <p:cNvSpPr>
            <a:spLocks noGrp="1" noChangeArrowheads="1"/>
          </p:cNvSpPr>
          <p:nvPr>
            <p:ph type="body" idx="4294967295"/>
          </p:nvPr>
        </p:nvSpPr>
        <p:spPr>
          <a:xfrm>
            <a:off x="685800" y="1333926"/>
            <a:ext cx="8534400" cy="5105400"/>
          </a:xfrm>
        </p:spPr>
        <p:txBody>
          <a:bodyPr/>
          <a:lstStyle/>
          <a:p>
            <a:pPr marL="0" lvl="1" indent="0" algn="just" eaLnBrk="1" hangingPunct="1">
              <a:lnSpc>
                <a:spcPct val="150000"/>
              </a:lnSpc>
              <a:spcBef>
                <a:spcPct val="0"/>
              </a:spcBef>
              <a:buClr>
                <a:srgbClr val="FF0000"/>
              </a:buClr>
              <a:buFont typeface="Arial" panose="020B0604020202020204" pitchFamily="34" charset="0"/>
              <a:buChar char="•"/>
            </a:pPr>
            <a:r>
              <a:rPr lang="it-IT" altLang="it-IT" sz="2000" b="1" i="1" dirty="0">
                <a:solidFill>
                  <a:schemeClr val="tx1"/>
                </a:solidFill>
                <a:latin typeface="Cambria" panose="02040503050406030204" pitchFamily="18" charset="0"/>
                <a:ea typeface="Tahoma" panose="020B0604030504040204" pitchFamily="34" charset="0"/>
                <a:sym typeface="Wingdings" pitchFamily="2" charset="2"/>
              </a:rPr>
              <a:t> Che altri requisiti?</a:t>
            </a:r>
          </a:p>
          <a:p>
            <a:pPr marL="0" algn="just">
              <a:lnSpc>
                <a:spcPct val="150000"/>
              </a:lnSpc>
              <a:buNone/>
            </a:pPr>
            <a:r>
              <a:rPr lang="it-IT" altLang="it-IT" sz="1600" dirty="0">
                <a:latin typeface="Cambria" panose="02040503050406030204" pitchFamily="18" charset="0"/>
                <a:ea typeface="Tahoma" panose="020B0604030504040204" pitchFamily="34" charset="0"/>
              </a:rPr>
              <a:t>Necessario stipulare un </a:t>
            </a:r>
            <a:r>
              <a:rPr lang="it-IT" altLang="it-IT" sz="1600" dirty="0">
                <a:latin typeface="Cambria" panose="02040503050406030204" pitchFamily="18" charset="0"/>
                <a:ea typeface="Arial" panose="020B0604020202020204" pitchFamily="34" charset="0"/>
              </a:rPr>
              <a:t>“</a:t>
            </a:r>
            <a:r>
              <a:rPr lang="it-IT" altLang="it-IT" sz="1600" b="1" u="sng" dirty="0">
                <a:latin typeface="Cambria" panose="02040503050406030204" pitchFamily="18" charset="0"/>
                <a:ea typeface="Arial" panose="020B0604020202020204" pitchFamily="34" charset="0"/>
              </a:rPr>
              <a:t>contratto d’appalto per prestazioni di servizi</a:t>
            </a:r>
            <a:r>
              <a:rPr lang="it-IT" altLang="it-IT" sz="1600" dirty="0">
                <a:latin typeface="Cambria" panose="02040503050406030204" pitchFamily="18" charset="0"/>
                <a:ea typeface="Arial" panose="020B0604020202020204" pitchFamily="34" charset="0"/>
              </a:rPr>
              <a:t>”.</a:t>
            </a:r>
          </a:p>
          <a:p>
            <a:pPr marL="0" algn="just">
              <a:lnSpc>
                <a:spcPct val="150000"/>
              </a:lnSpc>
              <a:buFont typeface="Symbol" pitchFamily="2" charset="2"/>
              <a:buChar char=""/>
            </a:pPr>
            <a:r>
              <a:rPr lang="it-IT" altLang="it-IT" sz="1600" dirty="0">
                <a:latin typeface="Cambria" panose="02040503050406030204" pitchFamily="18" charset="0"/>
                <a:ea typeface="Arial" panose="020B0604020202020204" pitchFamily="34" charset="0"/>
              </a:rPr>
              <a:t>Art. 1655 del Codice Civile: “</a:t>
            </a:r>
            <a:r>
              <a:rPr lang="it-IT" altLang="it-IT" sz="1600" i="1" dirty="0">
                <a:latin typeface="Cambria" panose="02040503050406030204" pitchFamily="18" charset="0"/>
                <a:ea typeface="Arial" panose="020B0604020202020204" pitchFamily="34" charset="0"/>
              </a:rPr>
              <a:t>L’appalto è il contratto col quale una parte assume, con organizzazione dei mezzi necessari e con gestione a proprio rischio, il compimento di un’opera o di un servizio verso un corrispettivo in danaro</a:t>
            </a:r>
            <a:r>
              <a:rPr lang="it-IT" altLang="it-IT" sz="1600" dirty="0">
                <a:latin typeface="Cambria" panose="02040503050406030204" pitchFamily="18" charset="0"/>
                <a:ea typeface="Arial" panose="020B0604020202020204" pitchFamily="34" charset="0"/>
              </a:rPr>
              <a:t>.”</a:t>
            </a:r>
          </a:p>
          <a:p>
            <a:pPr marL="0" algn="just">
              <a:lnSpc>
                <a:spcPct val="150000"/>
              </a:lnSpc>
              <a:buNone/>
            </a:pPr>
            <a:r>
              <a:rPr lang="it-IT" altLang="it-IT" sz="1600" dirty="0">
                <a:latin typeface="Cambria" panose="02040503050406030204" pitchFamily="18" charset="0"/>
                <a:ea typeface="Arial" panose="020B0604020202020204" pitchFamily="34" charset="0"/>
              </a:rPr>
              <a:t>Nelle prestazioni relative ai contratti d’appalto sono incluse anche le necessarie </a:t>
            </a:r>
            <a:r>
              <a:rPr lang="it-IT" altLang="it-IT" sz="1600" b="1" u="sng" dirty="0">
                <a:latin typeface="Cambria" panose="02040503050406030204" pitchFamily="18" charset="0"/>
                <a:ea typeface="Arial" panose="020B0604020202020204" pitchFamily="34" charset="0"/>
              </a:rPr>
              <a:t>cessioni di beni </a:t>
            </a:r>
            <a:r>
              <a:rPr lang="it-IT" altLang="it-IT" sz="1600" dirty="0">
                <a:latin typeface="Cambria" panose="02040503050406030204" pitchFamily="18" charset="0"/>
                <a:ea typeface="Arial" panose="020B0604020202020204" pitchFamily="34" charset="0"/>
              </a:rPr>
              <a:t>che l’appaltatore ha acquistato – nell’interesse del committente – per la realizzazione dei servizi oggetto dell’appalto.</a:t>
            </a:r>
          </a:p>
          <a:p>
            <a:pPr marL="0" algn="just">
              <a:lnSpc>
                <a:spcPct val="150000"/>
              </a:lnSpc>
              <a:buFont typeface="Symbol" pitchFamily="2" charset="2"/>
              <a:buChar char=""/>
            </a:pPr>
            <a:r>
              <a:rPr lang="it-IT" altLang="it-IT" sz="1600" dirty="0">
                <a:latin typeface="Cambria" panose="02040503050406030204" pitchFamily="18" charset="0"/>
                <a:ea typeface="Arial" panose="020B0604020202020204" pitchFamily="34" charset="0"/>
              </a:rPr>
              <a:t>negli interventi di eliminazione delle barriere architettoniche, l’IVA agevolata si applica sia alla </a:t>
            </a:r>
            <a:r>
              <a:rPr lang="it-IT" altLang="it-IT" sz="1600" b="1" u="sng" dirty="0">
                <a:latin typeface="Cambria" panose="02040503050406030204" pitchFamily="18" charset="0"/>
                <a:ea typeface="Arial" panose="020B0604020202020204" pitchFamily="34" charset="0"/>
              </a:rPr>
              <a:t>manodopera</a:t>
            </a:r>
            <a:r>
              <a:rPr lang="it-IT" altLang="it-IT" sz="1600" dirty="0">
                <a:latin typeface="Cambria" panose="02040503050406030204" pitchFamily="18" charset="0"/>
                <a:ea typeface="Arial" panose="020B0604020202020204" pitchFamily="34" charset="0"/>
              </a:rPr>
              <a:t>, che ai </a:t>
            </a:r>
            <a:r>
              <a:rPr lang="it-IT" altLang="it-IT" sz="1600" b="1" u="sng" dirty="0">
                <a:latin typeface="Cambria" panose="02040503050406030204" pitchFamily="18" charset="0"/>
                <a:ea typeface="Arial" panose="020B0604020202020204" pitchFamily="34" charset="0"/>
              </a:rPr>
              <a:t>prodotti grezzi o finiti </a:t>
            </a:r>
            <a:r>
              <a:rPr lang="it-IT" altLang="it-IT" sz="1600" dirty="0">
                <a:latin typeface="Cambria" panose="02040503050406030204" pitchFamily="18" charset="0"/>
                <a:ea typeface="Arial" panose="020B0604020202020204" pitchFamily="34" charset="0"/>
              </a:rPr>
              <a:t>che rientrano nell’intervento. </a:t>
            </a:r>
          </a:p>
          <a:p>
            <a:pPr marL="0" algn="just">
              <a:lnSpc>
                <a:spcPct val="150000"/>
              </a:lnSpc>
              <a:buNone/>
            </a:pPr>
            <a:r>
              <a:rPr lang="it-IT" altLang="it-IT" sz="1600" dirty="0">
                <a:latin typeface="Cambria" panose="02040503050406030204" pitchFamily="18" charset="0"/>
                <a:ea typeface="Arial" panose="020B0604020202020204" pitchFamily="34" charset="0"/>
              </a:rPr>
              <a:t>Tutto rientra in </a:t>
            </a:r>
            <a:r>
              <a:rPr lang="it-IT" altLang="it-IT" sz="1600" b="1" dirty="0">
                <a:latin typeface="Cambria" panose="02040503050406030204" pitchFamily="18" charset="0"/>
                <a:ea typeface="Arial" panose="020B0604020202020204" pitchFamily="34" charset="0"/>
              </a:rPr>
              <a:t>un’unica fattura</a:t>
            </a:r>
            <a:r>
              <a:rPr lang="it-IT" altLang="it-IT" sz="1600" dirty="0">
                <a:latin typeface="Cambria" panose="02040503050406030204" pitchFamily="18" charset="0"/>
                <a:ea typeface="Arial" panose="020B0604020202020204" pitchFamily="34" charset="0"/>
              </a:rPr>
              <a:t>, emessa dall’appaltatore, nella quale è opportuno citare il DPR 26 ottobre 1972 n. 633, punto 41 ter della tabella A - parte II.</a:t>
            </a:r>
          </a:p>
          <a:p>
            <a:pPr marL="0" lvl="1" indent="0" algn="just" eaLnBrk="1" hangingPunct="1">
              <a:lnSpc>
                <a:spcPct val="150000"/>
              </a:lnSpc>
              <a:spcBef>
                <a:spcPct val="0"/>
              </a:spcBef>
              <a:buClr>
                <a:srgbClr val="FF0000"/>
              </a:buClr>
              <a:buNone/>
            </a:pPr>
            <a:endParaRPr lang="it-IT" altLang="it-IT" sz="1600" dirty="0">
              <a:solidFill>
                <a:schemeClr val="tx1"/>
              </a:solidFill>
              <a:latin typeface="Cambria" panose="02040503050406030204" pitchFamily="18" charset="0"/>
              <a:ea typeface="Arial" panose="020B060402020202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600" dirty="0">
              <a:solidFill>
                <a:schemeClr val="tx1"/>
              </a:solidFill>
              <a:latin typeface="Cambria" panose="02040503050406030204" pitchFamily="18" charset="0"/>
              <a:ea typeface="Arial" panose="020B060402020202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600" dirty="0">
              <a:solidFill>
                <a:schemeClr val="tx1"/>
              </a:solidFill>
              <a:latin typeface="Cambria" panose="02040503050406030204" pitchFamily="18" charset="0"/>
              <a:ea typeface="Arial" panose="020B0604020202020204" pitchFamily="34" charset="0"/>
              <a:sym typeface="Wingdings" pitchFamily="2" charset="2"/>
            </a:endParaRPr>
          </a:p>
          <a:p>
            <a:pPr marL="0" algn="just" eaLnBrk="1" hangingPunct="1">
              <a:lnSpc>
                <a:spcPct val="150000"/>
              </a:lnSpc>
              <a:spcBef>
                <a:spcPct val="0"/>
              </a:spcBef>
              <a:buClr>
                <a:srgbClr val="FF0000"/>
              </a:buClr>
              <a:buNone/>
            </a:pPr>
            <a:endParaRPr lang="it-IT" altLang="it-IT" sz="1600" dirty="0">
              <a:latin typeface="Cambria" panose="02040503050406030204" pitchFamily="18" charset="0"/>
              <a:ea typeface="Arial" panose="020B060402020202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600" dirty="0">
              <a:solidFill>
                <a:schemeClr val="tx1"/>
              </a:solidFill>
              <a:latin typeface="Cambria" panose="02040503050406030204" pitchFamily="18" charset="0"/>
              <a:ea typeface="Arial" panose="020B0604020202020204" pitchFamily="34" charset="0"/>
              <a:sym typeface="Wingdings" pitchFamily="2" charset="2"/>
            </a:endParaRPr>
          </a:p>
          <a:p>
            <a:pPr marL="0" lvl="1" indent="0" algn="just" eaLnBrk="1" hangingPunct="1">
              <a:lnSpc>
                <a:spcPct val="150000"/>
              </a:lnSpc>
              <a:spcBef>
                <a:spcPct val="0"/>
              </a:spcBef>
              <a:buClr>
                <a:srgbClr val="FF0000"/>
              </a:buClr>
            </a:pPr>
            <a:endParaRPr lang="it-IT" altLang="it-IT" sz="1600" dirty="0">
              <a:solidFill>
                <a:schemeClr val="tx1"/>
              </a:solidFill>
              <a:latin typeface="Cambria" panose="02040503050406030204" pitchFamily="18" charset="0"/>
              <a:ea typeface="Arial" panose="020B0604020202020204" pitchFamily="34" charset="0"/>
              <a:sym typeface="Wingdings" pitchFamily="2" charset="2"/>
            </a:endParaRPr>
          </a:p>
          <a:p>
            <a:pPr marL="0" lvl="1" indent="0" algn="just" eaLnBrk="1" hangingPunct="1">
              <a:lnSpc>
                <a:spcPct val="150000"/>
              </a:lnSpc>
              <a:spcBef>
                <a:spcPct val="0"/>
              </a:spcBef>
              <a:buClr>
                <a:srgbClr val="FF0000"/>
              </a:buClr>
              <a:buNone/>
            </a:pPr>
            <a:endParaRPr lang="it-IT" altLang="it-IT" sz="1600" dirty="0">
              <a:solidFill>
                <a:schemeClr val="tx1"/>
              </a:solidFill>
              <a:latin typeface="Cambria" panose="02040503050406030204" pitchFamily="18" charset="0"/>
              <a:ea typeface="Arial" panose="020B0604020202020204" pitchFamily="34" charset="0"/>
              <a:sym typeface="Wingdings" pitchFamily="2" charset="2"/>
            </a:endParaRPr>
          </a:p>
          <a:p>
            <a:pPr lvl="2" algn="just" eaLnBrk="1" hangingPunct="1">
              <a:lnSpc>
                <a:spcPct val="150000"/>
              </a:lnSpc>
              <a:spcBef>
                <a:spcPct val="0"/>
              </a:spcBef>
              <a:buClr>
                <a:srgbClr val="FF0000"/>
              </a:buClr>
              <a:buFont typeface="Wingdings" pitchFamily="2" charset="2"/>
              <a:buChar char="Ø"/>
            </a:pPr>
            <a:endParaRPr lang="it-IT" altLang="it-IT" sz="1600" dirty="0">
              <a:latin typeface="Cambria" panose="02040503050406030204" pitchFamily="18" charset="0"/>
              <a:ea typeface="Arial" panose="020B0604020202020204" pitchFamily="34" charset="0"/>
              <a:sym typeface="Wingdings" pitchFamily="2" charset="2"/>
            </a:endParaRPr>
          </a:p>
          <a:p>
            <a:pPr marL="0" algn="just" eaLnBrk="1" hangingPunct="1">
              <a:lnSpc>
                <a:spcPct val="150000"/>
              </a:lnSpc>
              <a:spcBef>
                <a:spcPct val="0"/>
              </a:spcBef>
              <a:buClr>
                <a:srgbClr val="FF0000"/>
              </a:buClr>
              <a:buFont typeface="Wingdings" pitchFamily="2" charset="2"/>
              <a:buChar char="Ø"/>
            </a:pPr>
            <a:endParaRPr lang="it-IT" altLang="it-IT" sz="1600" dirty="0">
              <a:latin typeface="Cambria" panose="02040503050406030204" pitchFamily="18" charset="0"/>
              <a:ea typeface="Arial" panose="020B0604020202020204" pitchFamily="34" charset="0"/>
            </a:endParaRPr>
          </a:p>
        </p:txBody>
      </p:sp>
      <p:sp>
        <p:nvSpPr>
          <p:cNvPr id="2" name="Segnaposto data 1">
            <a:extLst>
              <a:ext uri="{FF2B5EF4-FFF2-40B4-BE49-F238E27FC236}">
                <a16:creationId xmlns:a16="http://schemas.microsoft.com/office/drawing/2014/main" id="{D7E84996-1006-494B-99F4-E40CD9824AF1}"/>
              </a:ext>
            </a:extLst>
          </p:cNvPr>
          <p:cNvSpPr>
            <a:spLocks noGrp="1"/>
          </p:cNvSpPr>
          <p:nvPr>
            <p:ph type="dt" sz="half" idx="12"/>
          </p:nvPr>
        </p:nvSpPr>
        <p:spPr/>
        <p:txBody>
          <a:bodyPr/>
          <a:lstStyle/>
          <a:p>
            <a:pPr>
              <a:defRPr/>
            </a:pPr>
            <a:r>
              <a:rPr lang="it-IT" altLang="it-IT"/>
              <a:t>CRIBA FVG - Udine, 19 dicembre 2018</a:t>
            </a:r>
          </a:p>
        </p:txBody>
      </p:sp>
      <p:sp>
        <p:nvSpPr>
          <p:cNvPr id="3" name="Segnaposto numero diapositiva 2">
            <a:extLst>
              <a:ext uri="{FF2B5EF4-FFF2-40B4-BE49-F238E27FC236}">
                <a16:creationId xmlns:a16="http://schemas.microsoft.com/office/drawing/2014/main" id="{08FFEC7B-78BF-B340-A189-8836048ACED4}"/>
              </a:ext>
            </a:extLst>
          </p:cNvPr>
          <p:cNvSpPr>
            <a:spLocks noGrp="1"/>
          </p:cNvSpPr>
          <p:nvPr>
            <p:ph type="sldNum" sz="quarter" idx="10"/>
          </p:nvPr>
        </p:nvSpPr>
        <p:spPr/>
        <p:txBody>
          <a:bodyPr/>
          <a:lstStyle/>
          <a:p>
            <a:pPr>
              <a:defRPr/>
            </a:pPr>
            <a:fld id="{322C6B39-9C1A-3640-8801-D03DEC1B402D}" type="slidenum">
              <a:rPr lang="it-IT" altLang="it-IT" smtClean="0"/>
              <a:pPr>
                <a:defRPr/>
              </a:pPr>
              <a:t>20</a:t>
            </a:fld>
            <a:endParaRPr lang="it-IT" altLang="it-IT"/>
          </a:p>
        </p:txBody>
      </p:sp>
    </p:spTree>
    <p:extLst>
      <p:ext uri="{BB962C8B-B14F-4D97-AF65-F5344CB8AC3E}">
        <p14:creationId xmlns:p14="http://schemas.microsoft.com/office/powerpoint/2010/main" val="9106503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6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3C98B018-C64C-6E4D-B074-A26AE578907D}"/>
              </a:ext>
            </a:extLst>
          </p:cNvPr>
          <p:cNvSpPr>
            <a:spLocks noGrp="1"/>
          </p:cNvSpPr>
          <p:nvPr>
            <p:ph type="title"/>
          </p:nvPr>
        </p:nvSpPr>
        <p:spPr>
          <a:xfrm>
            <a:off x="742950" y="138113"/>
            <a:ext cx="8420100" cy="1081087"/>
          </a:xfrm>
        </p:spPr>
        <p:txBody>
          <a:bodyPr anchor="ctr"/>
          <a:lstStyle/>
          <a:p>
            <a:r>
              <a:rPr lang="it-IT" altLang="it-IT" i="1">
                <a:solidFill>
                  <a:srgbClr val="0D0D0D"/>
                </a:solidFill>
                <a:latin typeface="Cambria" panose="02040503050406030204" pitchFamily="18" charset="0"/>
                <a:ea typeface="ＭＳ Ｐゴシック" panose="020B0600070205080204" pitchFamily="34" charset="-128"/>
                <a:cs typeface="Cambria" panose="02040503050406030204" pitchFamily="18" charset="0"/>
              </a:rPr>
              <a:t>Contatti CRIBA FVG</a:t>
            </a:r>
          </a:p>
        </p:txBody>
      </p:sp>
      <p:sp>
        <p:nvSpPr>
          <p:cNvPr id="65538" name="Text Box 5">
            <a:extLst>
              <a:ext uri="{FF2B5EF4-FFF2-40B4-BE49-F238E27FC236}">
                <a16:creationId xmlns:a16="http://schemas.microsoft.com/office/drawing/2014/main" id="{257C7D34-C951-E041-B2CF-6C3990191E03}"/>
              </a:ext>
            </a:extLst>
          </p:cNvPr>
          <p:cNvSpPr txBox="1">
            <a:spLocks noChangeArrowheads="1"/>
          </p:cNvSpPr>
          <p:nvPr/>
        </p:nvSpPr>
        <p:spPr bwMode="auto">
          <a:xfrm>
            <a:off x="3068638" y="3959225"/>
            <a:ext cx="65039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eaLnBrk="1" hangingPunct="1">
              <a:spcBef>
                <a:spcPct val="0"/>
              </a:spcBef>
              <a:buClrTx/>
              <a:buSzTx/>
              <a:buFontTx/>
              <a:buNone/>
            </a:pPr>
            <a:r>
              <a:rPr lang="it-IT" altLang="it-IT" sz="2000">
                <a:latin typeface="Tahoma" panose="020B0604030504040204" pitchFamily="34" charset="0"/>
              </a:rPr>
              <a:t>Per consulenze-informazioni gratuite</a:t>
            </a:r>
          </a:p>
          <a:p>
            <a:pPr eaLnBrk="1" hangingPunct="1">
              <a:spcBef>
                <a:spcPct val="0"/>
              </a:spcBef>
              <a:buClrTx/>
              <a:buSzTx/>
              <a:buFontTx/>
              <a:buNone/>
            </a:pPr>
            <a:endParaRPr lang="it-IT" altLang="it-IT" sz="2000">
              <a:latin typeface="Tahoma" panose="020B0604030504040204" pitchFamily="34" charset="0"/>
            </a:endParaRPr>
          </a:p>
          <a:p>
            <a:pPr eaLnBrk="1" hangingPunct="1">
              <a:spcBef>
                <a:spcPct val="0"/>
              </a:spcBef>
              <a:buClrTx/>
              <a:buSzTx/>
              <a:buFontTx/>
              <a:buNone/>
            </a:pPr>
            <a:r>
              <a:rPr lang="it-IT" altLang="it-IT" sz="2000">
                <a:latin typeface="Tahoma" panose="020B0604030504040204" pitchFamily="34" charset="0"/>
              </a:rPr>
              <a:t>Orari:</a:t>
            </a:r>
          </a:p>
          <a:p>
            <a:pPr eaLnBrk="1" hangingPunct="1">
              <a:spcBef>
                <a:spcPct val="0"/>
              </a:spcBef>
              <a:buClrTx/>
              <a:buSzTx/>
              <a:buFontTx/>
              <a:buNone/>
            </a:pPr>
            <a:r>
              <a:rPr lang="it-IT" altLang="it-IT" sz="2000">
                <a:latin typeface="Tahoma" panose="020B0604030504040204" pitchFamily="34" charset="0"/>
              </a:rPr>
              <a:t>Da Lunedì a Venerdì 9,00 - 13,30</a:t>
            </a:r>
          </a:p>
          <a:p>
            <a:pPr eaLnBrk="1" hangingPunct="1">
              <a:spcBef>
                <a:spcPct val="0"/>
              </a:spcBef>
              <a:buClrTx/>
              <a:buSzTx/>
              <a:buFontTx/>
              <a:buNone/>
            </a:pPr>
            <a:r>
              <a:rPr lang="it-IT" altLang="it-IT" sz="2000">
                <a:latin typeface="Tahoma" panose="020B0604030504040204" pitchFamily="34" charset="0"/>
              </a:rPr>
              <a:t>Lunedì e Martedì pomeriggio solo su appuntamento</a:t>
            </a:r>
          </a:p>
          <a:p>
            <a:pPr eaLnBrk="1" hangingPunct="1">
              <a:spcBef>
                <a:spcPct val="0"/>
              </a:spcBef>
              <a:buClrTx/>
              <a:buSzTx/>
              <a:buFontTx/>
              <a:buNone/>
            </a:pPr>
            <a:endParaRPr lang="it-IT" altLang="it-IT" sz="2000">
              <a:latin typeface="Tahoma" panose="020B0604030504040204" pitchFamily="34" charset="0"/>
            </a:endParaRPr>
          </a:p>
          <a:p>
            <a:pPr eaLnBrk="1" hangingPunct="1">
              <a:spcBef>
                <a:spcPct val="0"/>
              </a:spcBef>
              <a:buClrTx/>
              <a:buSzTx/>
              <a:buFontTx/>
              <a:buNone/>
            </a:pPr>
            <a:r>
              <a:rPr lang="it-IT" altLang="it-IT" sz="2000" i="1">
                <a:latin typeface="Tahoma" panose="020B0604030504040204" pitchFamily="34" charset="0"/>
              </a:rPr>
              <a:t>arch. Paola Pascoli - dott. Michele Franz</a:t>
            </a:r>
            <a:endParaRPr lang="it-IT" altLang="it-IT" sz="2000" i="1">
              <a:solidFill>
                <a:srgbClr val="FF822D"/>
              </a:solidFill>
              <a:latin typeface="Times" pitchFamily="2" charset="0"/>
            </a:endParaRPr>
          </a:p>
        </p:txBody>
      </p:sp>
      <p:sp>
        <p:nvSpPr>
          <p:cNvPr id="65539" name="Text Box 4">
            <a:extLst>
              <a:ext uri="{FF2B5EF4-FFF2-40B4-BE49-F238E27FC236}">
                <a16:creationId xmlns:a16="http://schemas.microsoft.com/office/drawing/2014/main" id="{A3F636B7-B529-AE4C-BCE8-BC3C8963CBC7}"/>
              </a:ext>
            </a:extLst>
          </p:cNvPr>
          <p:cNvSpPr txBox="1">
            <a:spLocks noChangeArrowheads="1"/>
          </p:cNvSpPr>
          <p:nvPr/>
        </p:nvSpPr>
        <p:spPr bwMode="auto">
          <a:xfrm>
            <a:off x="3076575" y="1612900"/>
            <a:ext cx="572293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eaLnBrk="1" hangingPunct="1">
              <a:spcBef>
                <a:spcPct val="0"/>
              </a:spcBef>
              <a:spcAft>
                <a:spcPts val="600"/>
              </a:spcAft>
              <a:buClrTx/>
              <a:buSzTx/>
              <a:buFontTx/>
              <a:buNone/>
            </a:pPr>
            <a:r>
              <a:rPr lang="it-IT" altLang="it-IT" sz="2200">
                <a:latin typeface="Tahoma" panose="020B0604030504040204" pitchFamily="34" charset="0"/>
              </a:rPr>
              <a:t>Via Gervasutta, 48 - 33100 Udine</a:t>
            </a:r>
          </a:p>
          <a:p>
            <a:pPr eaLnBrk="1" hangingPunct="1">
              <a:spcBef>
                <a:spcPct val="0"/>
              </a:spcBef>
              <a:spcAft>
                <a:spcPts val="600"/>
              </a:spcAft>
              <a:buClrTx/>
              <a:buSzTx/>
              <a:buFontTx/>
              <a:buNone/>
            </a:pPr>
            <a:r>
              <a:rPr lang="it-IT" altLang="it-IT" sz="2200">
                <a:latin typeface="Tahoma" panose="020B0604030504040204" pitchFamily="34" charset="0"/>
              </a:rPr>
              <a:t>Tel. 0432-1745161</a:t>
            </a:r>
          </a:p>
          <a:p>
            <a:pPr eaLnBrk="1" hangingPunct="1">
              <a:spcBef>
                <a:spcPct val="0"/>
              </a:spcBef>
              <a:spcAft>
                <a:spcPts val="600"/>
              </a:spcAft>
              <a:buClrTx/>
              <a:buSzTx/>
              <a:buFontTx/>
              <a:buNone/>
            </a:pPr>
            <a:r>
              <a:rPr lang="it-IT" altLang="it-IT" sz="2200">
                <a:latin typeface="Tahoma" panose="020B0604030504040204" pitchFamily="34" charset="0"/>
              </a:rPr>
              <a:t>Cell. 327-7897060</a:t>
            </a:r>
          </a:p>
          <a:p>
            <a:pPr eaLnBrk="1" hangingPunct="1">
              <a:spcBef>
                <a:spcPct val="0"/>
              </a:spcBef>
              <a:spcAft>
                <a:spcPts val="600"/>
              </a:spcAft>
              <a:buClrTx/>
              <a:buSzTx/>
              <a:buFontTx/>
              <a:buNone/>
            </a:pPr>
            <a:r>
              <a:rPr lang="it-IT" altLang="it-IT" sz="2200">
                <a:latin typeface="Tahoma" panose="020B0604030504040204" pitchFamily="34" charset="0"/>
              </a:rPr>
              <a:t>E-mail: criba@criba-fvg.it</a:t>
            </a:r>
          </a:p>
        </p:txBody>
      </p:sp>
      <p:pic>
        <p:nvPicPr>
          <p:cNvPr id="65540" name="Immagine 5" descr="logoCRIBA_FVG.jpg">
            <a:extLst>
              <a:ext uri="{FF2B5EF4-FFF2-40B4-BE49-F238E27FC236}">
                <a16:creationId xmlns:a16="http://schemas.microsoft.com/office/drawing/2014/main" id="{C471AAFA-0A70-7C45-8E8B-8C4F75ACBB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350" y="3725863"/>
            <a:ext cx="188118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Immagine 7">
            <a:extLst>
              <a:ext uri="{FF2B5EF4-FFF2-40B4-BE49-F238E27FC236}">
                <a16:creationId xmlns:a16="http://schemas.microsoft.com/office/drawing/2014/main" id="{C4D7A7E2-DE13-9C4A-8DD8-599B6B76D7C2}"/>
              </a:ext>
            </a:extLst>
          </p:cNvPr>
          <p:cNvPicPr>
            <a:picLocks noChangeAspect="1"/>
          </p:cNvPicPr>
          <p:nvPr/>
        </p:nvPicPr>
        <p:blipFill>
          <a:blip r:embed="rId3">
            <a:extLst>
              <a:ext uri="{28A0092B-C50C-407E-A947-70E740481C1C}">
                <a14:useLocalDpi xmlns:a14="http://schemas.microsoft.com/office/drawing/2010/main" val="0"/>
              </a:ext>
            </a:extLst>
          </a:blip>
          <a:srcRect l="35490" t="19563"/>
          <a:stretch>
            <a:fillRect/>
          </a:stretch>
        </p:blipFill>
        <p:spPr bwMode="auto">
          <a:xfrm>
            <a:off x="282575" y="1549400"/>
            <a:ext cx="254952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Segnaposto data 6">
            <a:extLst>
              <a:ext uri="{FF2B5EF4-FFF2-40B4-BE49-F238E27FC236}">
                <a16:creationId xmlns:a16="http://schemas.microsoft.com/office/drawing/2014/main" id="{AAB691FA-EED9-4B46-A5B6-782ECDF6A26F}"/>
              </a:ext>
            </a:extLst>
          </p:cNvPr>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a:spcBef>
                <a:spcPct val="0"/>
              </a:spcBef>
              <a:buClrTx/>
              <a:buSzTx/>
              <a:buFontTx/>
              <a:buNone/>
            </a:pPr>
            <a:r>
              <a:rPr lang="it-IT" altLang="it-IT" sz="1000"/>
              <a:t>CRIBA FVG - Udine, 19 dicembre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5" name="AutoShape 2">
            <a:extLst>
              <a:ext uri="{FF2B5EF4-FFF2-40B4-BE49-F238E27FC236}">
                <a16:creationId xmlns:a16="http://schemas.microsoft.com/office/drawing/2014/main" id="{6C11AA6E-8730-2641-BB97-92B654036283}"/>
              </a:ext>
            </a:extLst>
          </p:cNvPr>
          <p:cNvSpPr>
            <a:spLocks noGrp="1"/>
          </p:cNvSpPr>
          <p:nvPr>
            <p:ph type="title"/>
          </p:nvPr>
        </p:nvSpPr>
        <p:spPr>
          <a:xfrm>
            <a:off x="682625" y="328613"/>
            <a:ext cx="8534400" cy="758825"/>
          </a:xfrm>
        </p:spPr>
        <p:txBody>
          <a:bodyPr/>
          <a:lstStyle/>
          <a:p>
            <a:pPr defTabSz="457200" eaLnBrk="1" hangingPunct="1">
              <a:defRPr/>
            </a:pPr>
            <a:r>
              <a:rPr lang="it-IT" i="1" dirty="0">
                <a:solidFill>
                  <a:srgbClr val="0D0D0D"/>
                </a:solidFill>
                <a:latin typeface="Cambria" panose="02040503050406030204" pitchFamily="18" charset="0"/>
                <a:ea typeface="ＭＳ Ｐゴシック" panose="020B0600070205080204" pitchFamily="34" charset="-128"/>
                <a:cs typeface="+mn-cs"/>
              </a:rPr>
              <a:t>Obiettivi</a:t>
            </a:r>
          </a:p>
        </p:txBody>
      </p:sp>
      <p:sp>
        <p:nvSpPr>
          <p:cNvPr id="24580" name="Rectangle 3">
            <a:extLst>
              <a:ext uri="{FF2B5EF4-FFF2-40B4-BE49-F238E27FC236}">
                <a16:creationId xmlns:a16="http://schemas.microsoft.com/office/drawing/2014/main" id="{B104358F-6112-E74E-8045-E14CF0E08292}"/>
              </a:ext>
            </a:extLst>
          </p:cNvPr>
          <p:cNvSpPr>
            <a:spLocks noGrp="1"/>
          </p:cNvSpPr>
          <p:nvPr>
            <p:ph type="body" idx="4294967295"/>
          </p:nvPr>
        </p:nvSpPr>
        <p:spPr>
          <a:xfrm>
            <a:off x="685800" y="1830388"/>
            <a:ext cx="8531225" cy="4000500"/>
          </a:xfrm>
        </p:spPr>
        <p:txBody>
          <a:bodyPr/>
          <a:lstStyle/>
          <a:p>
            <a:pPr algn="just" eaLnBrk="1" hangingPunct="1">
              <a:lnSpc>
                <a:spcPct val="110000"/>
              </a:lnSpc>
              <a:buClr>
                <a:srgbClr val="FF0000"/>
              </a:buClr>
            </a:pPr>
            <a:r>
              <a:rPr lang="it-IT" altLang="it-IT" sz="2400" u="sng" dirty="0">
                <a:latin typeface="Tahoma" panose="020B0604030504040204" pitchFamily="34" charset="0"/>
                <a:ea typeface="ＭＳ Ｐゴシック" panose="020B0600070205080204" pitchFamily="34" charset="-128"/>
                <a:cs typeface="Tahoma" panose="020B0604030504040204" pitchFamily="34" charset="0"/>
                <a:sym typeface="Zapf Dingbats"/>
              </a:rPr>
              <a:t>Concentrare in unico polo</a:t>
            </a:r>
            <a:r>
              <a:rPr lang="it-IT" altLang="it-IT" sz="2400" dirty="0">
                <a:latin typeface="Tahoma" panose="020B0604030504040204" pitchFamily="34" charset="0"/>
                <a:ea typeface="ＭＳ Ｐゴシック" panose="020B0600070205080204" pitchFamily="34" charset="-128"/>
                <a:cs typeface="Tahoma" panose="020B0604030504040204" pitchFamily="34" charset="0"/>
                <a:sym typeface="Zapf Dingbats"/>
              </a:rPr>
              <a:t> le attività di formazione e promozione delle tematiche legate alla progettazione urbanistica, edilizia e oggettuale rispettosa dei bisogni di tutti, in particolare delle categorie di utenti definiti deboli.</a:t>
            </a:r>
          </a:p>
          <a:p>
            <a:pPr algn="just" eaLnBrk="1" hangingPunct="1">
              <a:lnSpc>
                <a:spcPct val="110000"/>
              </a:lnSpc>
              <a:buFont typeface="Wingdings" pitchFamily="2" charset="2"/>
              <a:buNone/>
            </a:pPr>
            <a:endParaRPr lang="it-IT" altLang="it-IT" sz="2400" dirty="0">
              <a:latin typeface="Tahoma" panose="020B0604030504040204" pitchFamily="34" charset="0"/>
              <a:ea typeface="ＭＳ Ｐゴシック" panose="020B0600070205080204" pitchFamily="34" charset="-128"/>
              <a:cs typeface="Tahoma" panose="020B0604030504040204" pitchFamily="34" charset="0"/>
              <a:sym typeface="Zapf Dingbats"/>
            </a:endParaRPr>
          </a:p>
          <a:p>
            <a:pPr algn="just" eaLnBrk="1" hangingPunct="1">
              <a:lnSpc>
                <a:spcPct val="110000"/>
              </a:lnSpc>
              <a:buClr>
                <a:srgbClr val="FF0000"/>
              </a:buClr>
            </a:pPr>
            <a:r>
              <a:rPr lang="it-IT" altLang="it-IT" sz="2400" dirty="0">
                <a:latin typeface="Tahoma" panose="020B0604030504040204" pitchFamily="34" charset="0"/>
                <a:ea typeface="ＭＳ Ｐゴシック" panose="020B0600070205080204" pitchFamily="34" charset="-128"/>
                <a:cs typeface="Tahoma" panose="020B0604030504040204" pitchFamily="34" charset="0"/>
                <a:sym typeface="Zapf Dingbats"/>
              </a:rPr>
              <a:t>Contribuire alla </a:t>
            </a:r>
            <a:r>
              <a:rPr lang="it-IT" altLang="it-IT" sz="2400" u="sng" dirty="0">
                <a:latin typeface="Tahoma" panose="020B0604030504040204" pitchFamily="34" charset="0"/>
                <a:ea typeface="ＭＳ Ｐゴシック" panose="020B0600070205080204" pitchFamily="34" charset="-128"/>
                <a:cs typeface="Tahoma" panose="020B0604030504040204" pitchFamily="34" charset="0"/>
                <a:sym typeface="Zapf Dingbats"/>
              </a:rPr>
              <a:t>promozione di una migliore qualità della vita</a:t>
            </a:r>
            <a:r>
              <a:rPr lang="it-IT" altLang="it-IT" sz="2400" dirty="0">
                <a:latin typeface="Tahoma" panose="020B0604030504040204" pitchFamily="34" charset="0"/>
                <a:ea typeface="ＭＳ Ｐゴシック" panose="020B0600070205080204" pitchFamily="34" charset="-128"/>
                <a:cs typeface="Tahoma" panose="020B0604030504040204" pitchFamily="34" charset="0"/>
                <a:sym typeface="Zapf Dingbats"/>
              </a:rPr>
              <a:t> e all’ottenimento di una maggiore accessibilità e fruibilità del territorio da parte di tutte le categorie sociali.</a:t>
            </a:r>
          </a:p>
        </p:txBody>
      </p:sp>
      <p:sp>
        <p:nvSpPr>
          <p:cNvPr id="20483" name="Segnaposto numero diapositiva 11">
            <a:extLst>
              <a:ext uri="{FF2B5EF4-FFF2-40B4-BE49-F238E27FC236}">
                <a16:creationId xmlns:a16="http://schemas.microsoft.com/office/drawing/2014/main" id="{1F9C56E1-8AF9-9C42-82DD-97F080E6ACE8}"/>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a:spcBef>
                <a:spcPct val="0"/>
              </a:spcBef>
              <a:buClrTx/>
              <a:buSzTx/>
              <a:buFontTx/>
              <a:buNone/>
            </a:pPr>
            <a:fld id="{0CF240FD-C4DC-974A-BFA7-94DC23958BDF}" type="slidenum">
              <a:rPr lang="it-IT" altLang="it-IT" sz="1200">
                <a:solidFill>
                  <a:srgbClr val="000000"/>
                </a:solidFill>
                <a:latin typeface="Georgia" panose="02040502050405020303" pitchFamily="18" charset="0"/>
              </a:rPr>
              <a:pPr>
                <a:spcBef>
                  <a:spcPct val="0"/>
                </a:spcBef>
                <a:buClrTx/>
                <a:buSzTx/>
                <a:buFontTx/>
                <a:buNone/>
              </a:pPr>
              <a:t>3</a:t>
            </a:fld>
            <a:endParaRPr lang="it-IT" altLang="it-IT" sz="1200">
              <a:solidFill>
                <a:srgbClr val="000000"/>
              </a:solidFill>
              <a:latin typeface="Georgia" panose="02040502050405020303" pitchFamily="18" charset="0"/>
            </a:endParaRPr>
          </a:p>
        </p:txBody>
      </p:sp>
      <p:sp>
        <p:nvSpPr>
          <p:cNvPr id="20484" name="Segnaposto data 1">
            <a:extLst>
              <a:ext uri="{FF2B5EF4-FFF2-40B4-BE49-F238E27FC236}">
                <a16:creationId xmlns:a16="http://schemas.microsoft.com/office/drawing/2014/main" id="{BA5CE077-43DA-B449-A86E-AC6FB9762013}"/>
              </a:ext>
            </a:extLst>
          </p:cNvPr>
          <p:cNvSpPr>
            <a:spLocks noGrp="1" noChangeArrowheads="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000">
                <a:latin typeface="Cambria" panose="02040503050406030204" pitchFamily="18" charset="0"/>
              </a:rPr>
              <a:t>CRIBA FVG - Udine, 19 dicembre 2018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A82C9A47-80C7-3446-A257-058C627F2C44}"/>
              </a:ext>
            </a:extLst>
          </p:cNvPr>
          <p:cNvSpPr>
            <a:spLocks noGrp="1"/>
          </p:cNvSpPr>
          <p:nvPr>
            <p:ph type="title"/>
          </p:nvPr>
        </p:nvSpPr>
        <p:spPr>
          <a:xfrm>
            <a:off x="690563" y="333375"/>
            <a:ext cx="8534400" cy="758825"/>
          </a:xfrm>
        </p:spPr>
        <p:txBody>
          <a:bodyPr/>
          <a:lstStyle/>
          <a:p>
            <a:pPr defTabSz="457200" eaLnBrk="1" hangingPunct="1">
              <a:defRPr/>
            </a:pPr>
            <a:r>
              <a:rPr lang="it-IT" i="1" dirty="0">
                <a:solidFill>
                  <a:srgbClr val="0D0D0D"/>
                </a:solidFill>
                <a:latin typeface="Cambria" panose="02040503050406030204" pitchFamily="18" charset="0"/>
                <a:ea typeface="ＭＳ Ｐゴシック" panose="020B0600070205080204" pitchFamily="34" charset="-128"/>
                <a:cs typeface="+mn-cs"/>
              </a:rPr>
              <a:t>A chi si rivolge</a:t>
            </a:r>
          </a:p>
        </p:txBody>
      </p:sp>
      <p:pic>
        <p:nvPicPr>
          <p:cNvPr id="10" name="Diagramma 9">
            <a:extLst>
              <a:ext uri="{FF2B5EF4-FFF2-40B4-BE49-F238E27FC236}">
                <a16:creationId xmlns:a16="http://schemas.microsoft.com/office/drawing/2014/main" id="{87733367-05ED-D64B-B45E-7240A25DF60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435100"/>
            <a:ext cx="88519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Segnaposto numero diapositiva 11">
            <a:extLst>
              <a:ext uri="{FF2B5EF4-FFF2-40B4-BE49-F238E27FC236}">
                <a16:creationId xmlns:a16="http://schemas.microsoft.com/office/drawing/2014/main" id="{BC34F36B-D54C-3B45-ABF0-E44CE3073DA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a:spcBef>
                <a:spcPct val="0"/>
              </a:spcBef>
              <a:buClrTx/>
              <a:buSzTx/>
              <a:buFontTx/>
              <a:buNone/>
            </a:pPr>
            <a:fld id="{9669EB96-6177-E742-87AA-1716FF4214B0}" type="slidenum">
              <a:rPr lang="it-IT" altLang="it-IT" sz="1200">
                <a:solidFill>
                  <a:srgbClr val="000000"/>
                </a:solidFill>
                <a:latin typeface="Georgia" panose="02040502050405020303" pitchFamily="18" charset="0"/>
              </a:rPr>
              <a:pPr>
                <a:spcBef>
                  <a:spcPct val="0"/>
                </a:spcBef>
                <a:buClrTx/>
                <a:buSzTx/>
                <a:buFontTx/>
                <a:buNone/>
              </a:pPr>
              <a:t>4</a:t>
            </a:fld>
            <a:endParaRPr lang="it-IT" altLang="it-IT" sz="1200">
              <a:solidFill>
                <a:srgbClr val="000000"/>
              </a:solidFill>
              <a:latin typeface="Georgia" panose="02040502050405020303" pitchFamily="18" charset="0"/>
            </a:endParaRPr>
          </a:p>
        </p:txBody>
      </p:sp>
      <p:sp>
        <p:nvSpPr>
          <p:cNvPr id="21508" name="Segnaposto data 1">
            <a:extLst>
              <a:ext uri="{FF2B5EF4-FFF2-40B4-BE49-F238E27FC236}">
                <a16:creationId xmlns:a16="http://schemas.microsoft.com/office/drawing/2014/main" id="{3ED05406-DD2B-E943-B0F7-075FAED05EB6}"/>
              </a:ext>
            </a:extLst>
          </p:cNvPr>
          <p:cNvSpPr>
            <a:spLocks noGrp="1" noChangeArrowheads="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000">
                <a:latin typeface="Cambria" panose="02040503050406030204" pitchFamily="18" charset="0"/>
              </a:rPr>
              <a:t>CRIBA FVG - Udine, 19 dicembre 2018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AutoShape 2">
            <a:extLst>
              <a:ext uri="{FF2B5EF4-FFF2-40B4-BE49-F238E27FC236}">
                <a16:creationId xmlns:a16="http://schemas.microsoft.com/office/drawing/2014/main" id="{F7C6C3E4-5507-E34E-ABD9-9D945E969D2B}"/>
              </a:ext>
            </a:extLst>
          </p:cNvPr>
          <p:cNvSpPr>
            <a:spLocks noGrp="1"/>
          </p:cNvSpPr>
          <p:nvPr>
            <p:ph type="title"/>
          </p:nvPr>
        </p:nvSpPr>
        <p:spPr>
          <a:xfrm>
            <a:off x="682625" y="328613"/>
            <a:ext cx="8534400" cy="758825"/>
          </a:xfrm>
        </p:spPr>
        <p:txBody>
          <a:bodyPr/>
          <a:lstStyle/>
          <a:p>
            <a:pPr defTabSz="457200" eaLnBrk="1" hangingPunct="1">
              <a:defRPr/>
            </a:pPr>
            <a:r>
              <a:rPr lang="it-IT" i="1" dirty="0">
                <a:solidFill>
                  <a:srgbClr val="0D0D0D"/>
                </a:solidFill>
                <a:latin typeface="Cambria" panose="02040503050406030204" pitchFamily="18" charset="0"/>
                <a:ea typeface="ＭＳ Ｐゴシック" panose="020B0600070205080204" pitchFamily="34" charset="-128"/>
                <a:cs typeface="+mn-cs"/>
              </a:rPr>
              <a:t>Ambito di intervento</a:t>
            </a:r>
          </a:p>
        </p:txBody>
      </p:sp>
      <p:sp>
        <p:nvSpPr>
          <p:cNvPr id="26627" name="Rectangle 3">
            <a:extLst>
              <a:ext uri="{FF2B5EF4-FFF2-40B4-BE49-F238E27FC236}">
                <a16:creationId xmlns:a16="http://schemas.microsoft.com/office/drawing/2014/main" id="{A331CA27-5C32-4D45-9206-07DFB4429097}"/>
              </a:ext>
            </a:extLst>
          </p:cNvPr>
          <p:cNvSpPr>
            <a:spLocks noGrp="1"/>
          </p:cNvSpPr>
          <p:nvPr>
            <p:ph type="body" idx="4294967295"/>
          </p:nvPr>
        </p:nvSpPr>
        <p:spPr>
          <a:xfrm>
            <a:off x="720725" y="1538288"/>
            <a:ext cx="8496300" cy="4603750"/>
          </a:xfrm>
        </p:spPr>
        <p:txBody>
          <a:bodyPr/>
          <a:lstStyle/>
          <a:p>
            <a:pPr algn="just" eaLnBrk="1" hangingPunct="1">
              <a:lnSpc>
                <a:spcPct val="150000"/>
              </a:lnSpc>
              <a:spcBef>
                <a:spcPct val="0"/>
              </a:spcBef>
              <a:buClr>
                <a:srgbClr val="FF0000"/>
              </a:buClr>
            </a:pPr>
            <a:r>
              <a:rPr lang="it-IT" altLang="it-IT" sz="2400">
                <a:latin typeface="Tahoma" panose="020B0604030504040204" pitchFamily="34" charset="0"/>
                <a:ea typeface="ＭＳ Ｐゴシック" panose="020B0600070205080204" pitchFamily="34" charset="-128"/>
                <a:cs typeface="Tahoma" panose="020B0604030504040204" pitchFamily="34" charset="0"/>
              </a:rPr>
              <a:t>Barriere architettoniche</a:t>
            </a:r>
          </a:p>
          <a:p>
            <a:pPr algn="just" eaLnBrk="1" hangingPunct="1">
              <a:lnSpc>
                <a:spcPct val="150000"/>
              </a:lnSpc>
              <a:spcBef>
                <a:spcPct val="0"/>
              </a:spcBef>
              <a:buClr>
                <a:srgbClr val="FF0000"/>
              </a:buClr>
            </a:pPr>
            <a:r>
              <a:rPr lang="it-IT" altLang="it-IT" sz="2400">
                <a:latin typeface="Tahoma" panose="020B0604030504040204" pitchFamily="34" charset="0"/>
                <a:ea typeface="ＭＳ Ｐゴシック" panose="020B0600070205080204" pitchFamily="34" charset="-128"/>
                <a:cs typeface="Tahoma" panose="020B0604030504040204" pitchFamily="34" charset="0"/>
              </a:rPr>
              <a:t>Barriere sensoriali, orientamento e autonomia</a:t>
            </a:r>
            <a:endParaRPr lang="it-IT" altLang="it-IT" sz="2400">
              <a:latin typeface="Tahoma" panose="020B0604030504040204" pitchFamily="34" charset="0"/>
              <a:ea typeface="ＭＳ Ｐゴシック" panose="020B0600070205080204" pitchFamily="34" charset="-128"/>
              <a:cs typeface="Tahoma" panose="020B0604030504040204" pitchFamily="34" charset="0"/>
              <a:sym typeface="Zapf Dingbats"/>
            </a:endParaRPr>
          </a:p>
          <a:p>
            <a:pPr algn="just" eaLnBrk="1" hangingPunct="1">
              <a:lnSpc>
                <a:spcPct val="150000"/>
              </a:lnSpc>
              <a:spcBef>
                <a:spcPct val="0"/>
              </a:spcBef>
              <a:buClr>
                <a:srgbClr val="FF0000"/>
              </a:buClr>
            </a:pPr>
            <a:r>
              <a:rPr lang="it-IT" altLang="it-IT" sz="2400">
                <a:latin typeface="Tahoma" panose="020B0604030504040204" pitchFamily="34" charset="0"/>
                <a:ea typeface="ＭＳ Ｐゴシック" panose="020B0600070205080204" pitchFamily="34" charset="-128"/>
                <a:cs typeface="Tahoma" panose="020B0604030504040204" pitchFamily="34" charset="0"/>
              </a:rPr>
              <a:t>Accessibilità e sicurezza</a:t>
            </a:r>
          </a:p>
          <a:p>
            <a:pPr algn="just" eaLnBrk="1" hangingPunct="1">
              <a:lnSpc>
                <a:spcPct val="150000"/>
              </a:lnSpc>
              <a:spcBef>
                <a:spcPct val="0"/>
              </a:spcBef>
              <a:buClr>
                <a:srgbClr val="FF0000"/>
              </a:buClr>
            </a:pPr>
            <a:r>
              <a:rPr lang="it-IT" altLang="it-IT" sz="2400">
                <a:latin typeface="Tahoma" panose="020B0604030504040204" pitchFamily="34" charset="0"/>
                <a:ea typeface="ＭＳ Ｐゴシック" panose="020B0600070205080204" pitchFamily="34" charset="-128"/>
                <a:cs typeface="Tahoma" panose="020B0604030504040204" pitchFamily="34" charset="0"/>
              </a:rPr>
              <a:t>Mobilità e trasporti</a:t>
            </a:r>
          </a:p>
          <a:p>
            <a:pPr algn="just" eaLnBrk="1" hangingPunct="1">
              <a:lnSpc>
                <a:spcPct val="150000"/>
              </a:lnSpc>
              <a:spcBef>
                <a:spcPct val="0"/>
              </a:spcBef>
              <a:buClr>
                <a:srgbClr val="FF0000"/>
              </a:buClr>
            </a:pPr>
            <a:r>
              <a:rPr lang="it-IT" altLang="it-IT" sz="2400">
                <a:latin typeface="Tahoma" panose="020B0604030504040204" pitchFamily="34" charset="0"/>
                <a:ea typeface="ＭＳ Ｐゴシック" panose="020B0600070205080204" pitchFamily="34" charset="-128"/>
                <a:cs typeface="Tahoma" panose="020B0604030504040204" pitchFamily="34" charset="0"/>
              </a:rPr>
              <a:t>Comfort urbano</a:t>
            </a:r>
          </a:p>
          <a:p>
            <a:pPr algn="just" eaLnBrk="1" hangingPunct="1">
              <a:lnSpc>
                <a:spcPct val="150000"/>
              </a:lnSpc>
              <a:spcBef>
                <a:spcPct val="0"/>
              </a:spcBef>
              <a:buClr>
                <a:srgbClr val="FF0000"/>
              </a:buClr>
            </a:pPr>
            <a:r>
              <a:rPr lang="it-IT" altLang="it-IT" sz="2400">
                <a:latin typeface="Tahoma" panose="020B0604030504040204" pitchFamily="34" charset="0"/>
                <a:ea typeface="ＭＳ Ｐゴシック" panose="020B0600070205080204" pitchFamily="34" charset="-128"/>
                <a:cs typeface="Tahoma" panose="020B0604030504040204" pitchFamily="34" charset="0"/>
              </a:rPr>
              <a:t>Ergonomia e qualità progettuale</a:t>
            </a:r>
          </a:p>
          <a:p>
            <a:pPr algn="just" eaLnBrk="1" hangingPunct="1">
              <a:lnSpc>
                <a:spcPct val="150000"/>
              </a:lnSpc>
              <a:spcBef>
                <a:spcPct val="0"/>
              </a:spcBef>
              <a:buClr>
                <a:srgbClr val="FF0000"/>
              </a:buClr>
            </a:pPr>
            <a:r>
              <a:rPr lang="it-IT" altLang="it-IT" sz="2400">
                <a:latin typeface="Tahoma" panose="020B0604030504040204" pitchFamily="34" charset="0"/>
                <a:ea typeface="ＭＳ Ｐゴシック" panose="020B0600070205080204" pitchFamily="34" charset="-128"/>
                <a:cs typeface="Tahoma" panose="020B0604030504040204" pitchFamily="34" charset="0"/>
              </a:rPr>
              <a:t>Turismo accessibile</a:t>
            </a:r>
          </a:p>
          <a:p>
            <a:pPr algn="just" eaLnBrk="1" hangingPunct="1">
              <a:lnSpc>
                <a:spcPct val="150000"/>
              </a:lnSpc>
              <a:spcBef>
                <a:spcPct val="0"/>
              </a:spcBef>
              <a:buClr>
                <a:srgbClr val="FF0000"/>
              </a:buClr>
            </a:pPr>
            <a:r>
              <a:rPr lang="it-IT" altLang="it-IT" sz="2400" b="1" u="sng">
                <a:latin typeface="Tahoma" panose="020B0604030504040204" pitchFamily="34" charset="0"/>
                <a:ea typeface="ＭＳ Ｐゴシック" panose="020B0600070205080204" pitchFamily="34" charset="-128"/>
                <a:cs typeface="Tahoma" panose="020B0604030504040204" pitchFamily="34" charset="0"/>
              </a:rPr>
              <a:t>Fruibilità dell’abitazione</a:t>
            </a:r>
          </a:p>
          <a:p>
            <a:pPr algn="just" eaLnBrk="1" hangingPunct="1">
              <a:lnSpc>
                <a:spcPct val="150000"/>
              </a:lnSpc>
              <a:spcBef>
                <a:spcPct val="0"/>
              </a:spcBef>
              <a:buClr>
                <a:srgbClr val="FF0000"/>
              </a:buClr>
            </a:pPr>
            <a:endParaRPr lang="it-IT" altLang="it-IT" sz="2400">
              <a:latin typeface="Tahoma" panose="020B0604030504040204" pitchFamily="34" charset="0"/>
              <a:ea typeface="ＭＳ Ｐゴシック" panose="020B0600070205080204" pitchFamily="34" charset="-128"/>
              <a:cs typeface="Tahoma" panose="020B0604030504040204" pitchFamily="34" charset="0"/>
            </a:endParaRPr>
          </a:p>
          <a:p>
            <a:pPr algn="just" eaLnBrk="1" hangingPunct="1">
              <a:lnSpc>
                <a:spcPct val="110000"/>
              </a:lnSpc>
              <a:buFont typeface="Wingdings" pitchFamily="2" charset="2"/>
              <a:buNone/>
            </a:pPr>
            <a:endParaRPr lang="it-IT" altLang="it-IT" sz="2000">
              <a:latin typeface="Tahoma" panose="020B0604030504040204" pitchFamily="34" charset="0"/>
              <a:ea typeface="ＭＳ Ｐゴシック" panose="020B0600070205080204" pitchFamily="34" charset="-128"/>
              <a:cs typeface="Tahoma" panose="020B0604030504040204" pitchFamily="34" charset="0"/>
            </a:endParaRPr>
          </a:p>
          <a:p>
            <a:pPr algn="just" eaLnBrk="1" hangingPunct="1">
              <a:lnSpc>
                <a:spcPct val="110000"/>
              </a:lnSpc>
            </a:pPr>
            <a:endParaRPr lang="it-IT" altLang="it-IT" sz="2000">
              <a:latin typeface="Tahoma" panose="020B0604030504040204" pitchFamily="34" charset="0"/>
              <a:ea typeface="ＭＳ Ｐゴシック" panose="020B0600070205080204" pitchFamily="34" charset="-128"/>
              <a:cs typeface="Tahoma" panose="020B0604030504040204" pitchFamily="34" charset="0"/>
            </a:endParaRPr>
          </a:p>
          <a:p>
            <a:pPr algn="just" eaLnBrk="1" hangingPunct="1">
              <a:lnSpc>
                <a:spcPct val="110000"/>
              </a:lnSpc>
            </a:pPr>
            <a:endParaRPr lang="it-IT" altLang="it-IT" sz="2000">
              <a:latin typeface="Tahoma" panose="020B0604030504040204" pitchFamily="34" charset="0"/>
              <a:ea typeface="ＭＳ Ｐゴシック" panose="020B0600070205080204" pitchFamily="34" charset="-128"/>
              <a:cs typeface="Tahoma" panose="020B0604030504040204" pitchFamily="34" charset="0"/>
            </a:endParaRPr>
          </a:p>
        </p:txBody>
      </p:sp>
      <p:sp>
        <p:nvSpPr>
          <p:cNvPr id="22531" name="Segnaposto numero diapositiva 11">
            <a:extLst>
              <a:ext uri="{FF2B5EF4-FFF2-40B4-BE49-F238E27FC236}">
                <a16:creationId xmlns:a16="http://schemas.microsoft.com/office/drawing/2014/main" id="{0E846504-304F-1E47-AB23-8EAE708DB51F}"/>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a:spcBef>
                <a:spcPct val="0"/>
              </a:spcBef>
              <a:buClrTx/>
              <a:buSzTx/>
              <a:buFontTx/>
              <a:buNone/>
            </a:pPr>
            <a:fld id="{F65409BE-BCED-AA4E-A717-F63F74E5E274}" type="slidenum">
              <a:rPr lang="it-IT" altLang="it-IT" sz="1200">
                <a:solidFill>
                  <a:srgbClr val="000000"/>
                </a:solidFill>
                <a:latin typeface="Georgia" panose="02040502050405020303" pitchFamily="18" charset="0"/>
              </a:rPr>
              <a:pPr>
                <a:spcBef>
                  <a:spcPct val="0"/>
                </a:spcBef>
                <a:buClrTx/>
                <a:buSzTx/>
                <a:buFontTx/>
                <a:buNone/>
              </a:pPr>
              <a:t>5</a:t>
            </a:fld>
            <a:endParaRPr lang="it-IT" altLang="it-IT" sz="1200">
              <a:solidFill>
                <a:srgbClr val="000000"/>
              </a:solidFill>
              <a:latin typeface="Georgia" panose="02040502050405020303" pitchFamily="18" charset="0"/>
            </a:endParaRPr>
          </a:p>
        </p:txBody>
      </p:sp>
      <p:sp>
        <p:nvSpPr>
          <p:cNvPr id="22532" name="Segnaposto data 1">
            <a:extLst>
              <a:ext uri="{FF2B5EF4-FFF2-40B4-BE49-F238E27FC236}">
                <a16:creationId xmlns:a16="http://schemas.microsoft.com/office/drawing/2014/main" id="{E735EAF7-7EF2-4D4A-835B-8AC614769A73}"/>
              </a:ext>
            </a:extLst>
          </p:cNvPr>
          <p:cNvSpPr>
            <a:spLocks noGrp="1" noChangeArrowheads="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000">
                <a:latin typeface="Cambria" panose="02040503050406030204" pitchFamily="18" charset="0"/>
              </a:rPr>
              <a:t>CRIBA FVG - Udine, 19 dicembre 2018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2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AutoShape 2">
            <a:extLst>
              <a:ext uri="{FF2B5EF4-FFF2-40B4-BE49-F238E27FC236}">
                <a16:creationId xmlns:a16="http://schemas.microsoft.com/office/drawing/2014/main" id="{EDC0953F-721D-AA45-91CF-E9E409B8B8E1}"/>
              </a:ext>
            </a:extLst>
          </p:cNvPr>
          <p:cNvSpPr>
            <a:spLocks noGrp="1" noChangeArrowheads="1"/>
          </p:cNvSpPr>
          <p:nvPr>
            <p:ph type="title"/>
          </p:nvPr>
        </p:nvSpPr>
        <p:spPr>
          <a:xfrm>
            <a:off x="327025" y="328613"/>
            <a:ext cx="9245600" cy="863600"/>
          </a:xfrm>
        </p:spPr>
        <p:txBody>
          <a:bodyPr>
            <a:normAutofit fontScale="90000"/>
          </a:bodyPr>
          <a:lstStyle/>
          <a:p>
            <a:pPr eaLnBrk="1" hangingPunct="1">
              <a:defRPr/>
            </a:pPr>
            <a:r>
              <a:rPr lang="it-IT" altLang="it-IT" sz="2700" i="1" dirty="0">
                <a:solidFill>
                  <a:srgbClr val="0D0D0D"/>
                </a:solidFill>
                <a:latin typeface="Cambria" panose="02040503050406030204" pitchFamily="18" charset="0"/>
                <a:ea typeface="ＭＳ Ｐゴシック" panose="020B0600070205080204" pitchFamily="34" charset="-128"/>
              </a:rPr>
              <a:t>Attività del Centro Regionale di Informazione sulle Barriere Architettoniche del FVG</a:t>
            </a:r>
          </a:p>
        </p:txBody>
      </p:sp>
      <p:graphicFrame>
        <p:nvGraphicFramePr>
          <p:cNvPr id="11" name="Diagramma 10">
            <a:extLst>
              <a:ext uri="{FF2B5EF4-FFF2-40B4-BE49-F238E27FC236}">
                <a16:creationId xmlns:a16="http://schemas.microsoft.com/office/drawing/2014/main" id="{61ABD5A4-4D88-FA4F-B3BB-92DB3B787DE3}"/>
              </a:ext>
            </a:extLst>
          </p:cNvPr>
          <p:cNvGraphicFramePr/>
          <p:nvPr/>
        </p:nvGraphicFramePr>
        <p:xfrm>
          <a:off x="1592493" y="1797977"/>
          <a:ext cx="6734673" cy="4199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555" name="Segnaposto numero diapositiva 11">
            <a:extLst>
              <a:ext uri="{FF2B5EF4-FFF2-40B4-BE49-F238E27FC236}">
                <a16:creationId xmlns:a16="http://schemas.microsoft.com/office/drawing/2014/main" id="{4FBDA2EB-0CAC-6349-AAFF-0028A586CB0C}"/>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a:spcBef>
                <a:spcPct val="0"/>
              </a:spcBef>
              <a:buClrTx/>
              <a:buSzTx/>
              <a:buFontTx/>
              <a:buNone/>
            </a:pPr>
            <a:fld id="{834E1CA2-9C44-C144-8FDA-EE6278B4B3D1}" type="slidenum">
              <a:rPr lang="it-IT" altLang="it-IT" sz="1200">
                <a:solidFill>
                  <a:srgbClr val="000000"/>
                </a:solidFill>
                <a:latin typeface="Georgia" panose="02040502050405020303" pitchFamily="18" charset="0"/>
              </a:rPr>
              <a:pPr>
                <a:spcBef>
                  <a:spcPct val="0"/>
                </a:spcBef>
                <a:buClrTx/>
                <a:buSzTx/>
                <a:buFontTx/>
                <a:buNone/>
              </a:pPr>
              <a:t>6</a:t>
            </a:fld>
            <a:endParaRPr lang="it-IT" altLang="it-IT" sz="1200">
              <a:solidFill>
                <a:srgbClr val="000000"/>
              </a:solidFill>
              <a:latin typeface="Georgia" panose="02040502050405020303" pitchFamily="18" charset="0"/>
            </a:endParaRPr>
          </a:p>
        </p:txBody>
      </p:sp>
      <p:sp>
        <p:nvSpPr>
          <p:cNvPr id="23556" name="Segnaposto data 13">
            <a:extLst>
              <a:ext uri="{FF2B5EF4-FFF2-40B4-BE49-F238E27FC236}">
                <a16:creationId xmlns:a16="http://schemas.microsoft.com/office/drawing/2014/main" id="{EA318634-D329-3340-8589-936706D5A5B7}"/>
              </a:ext>
            </a:extLst>
          </p:cNvPr>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a:spcBef>
                <a:spcPct val="0"/>
              </a:spcBef>
              <a:buClrTx/>
              <a:buSzTx/>
              <a:buFontTx/>
              <a:buNone/>
            </a:pPr>
            <a:r>
              <a:rPr lang="it-IT" altLang="it-IT" sz="1000"/>
              <a:t>CRIBA FVG - Udine, 19 dicembre 2018</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5601" name="Grafico 9">
            <a:extLst>
              <a:ext uri="{FF2B5EF4-FFF2-40B4-BE49-F238E27FC236}">
                <a16:creationId xmlns:a16="http://schemas.microsoft.com/office/drawing/2014/main" id="{83881BFA-B087-6A4C-96C6-22C0ED5964AF}"/>
              </a:ext>
            </a:extLst>
          </p:cNvPr>
          <p:cNvGraphicFramePr>
            <a:graphicFrameLocks/>
          </p:cNvGraphicFramePr>
          <p:nvPr/>
        </p:nvGraphicFramePr>
        <p:xfrm>
          <a:off x="1098550" y="2382838"/>
          <a:ext cx="7392988" cy="4010025"/>
        </p:xfrm>
        <a:graphic>
          <a:graphicData uri="http://schemas.openxmlformats.org/presentationml/2006/ole">
            <mc:AlternateContent xmlns:mc="http://schemas.openxmlformats.org/markup-compatibility/2006">
              <mc:Choice xmlns:v="urn:schemas-microsoft-com:vml" Requires="v">
                <p:oleObj spid="_x0000_s25611" r:id="rId4" imgW="7435850" imgH="4006850" progId="Excel.Chart.8">
                  <p:embed/>
                </p:oleObj>
              </mc:Choice>
              <mc:Fallback>
                <p:oleObj r:id="rId4" imgW="7435850" imgH="4006850" progId="Excel.Chart.8">
                  <p:embed/>
                  <p:pic>
                    <p:nvPicPr>
                      <p:cNvPr id="0" name="Grafico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2382838"/>
                        <a:ext cx="7392988"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3">
            <a:extLst>
              <a:ext uri="{FF2B5EF4-FFF2-40B4-BE49-F238E27FC236}">
                <a16:creationId xmlns:a16="http://schemas.microsoft.com/office/drawing/2014/main" id="{A0D40BA1-FF13-1E48-9222-E98EE15495DE}"/>
              </a:ext>
            </a:extLst>
          </p:cNvPr>
          <p:cNvSpPr>
            <a:spLocks noGrp="1"/>
          </p:cNvSpPr>
          <p:nvPr>
            <p:ph type="body" idx="4294967295"/>
          </p:nvPr>
        </p:nvSpPr>
        <p:spPr>
          <a:xfrm>
            <a:off x="685800" y="1352550"/>
            <a:ext cx="8534400" cy="1146175"/>
          </a:xfrm>
        </p:spPr>
        <p:txBody>
          <a:bodyPr/>
          <a:lstStyle/>
          <a:p>
            <a:pPr algn="ctr" eaLnBrk="1" hangingPunct="1">
              <a:lnSpc>
                <a:spcPct val="150000"/>
              </a:lnSpc>
              <a:spcBef>
                <a:spcPct val="0"/>
              </a:spcBef>
              <a:buClr>
                <a:srgbClr val="FF0000"/>
              </a:buClr>
              <a:buFont typeface="Wingdings 2" pitchFamily="2" charset="2"/>
              <a:buNone/>
            </a:pPr>
            <a:r>
              <a:rPr lang="it-IT" altLang="it-IT" sz="1800" dirty="0">
                <a:latin typeface="Tahoma" panose="020B0604030504040204" pitchFamily="34" charset="0"/>
                <a:ea typeface="ＭＳ Ｐゴシック" panose="020B0600070205080204" pitchFamily="34" charset="-128"/>
                <a:cs typeface="Tahoma" panose="020B0604030504040204" pitchFamily="34" charset="0"/>
              </a:rPr>
              <a:t>Da ottobre 2009 erogazione di 3.131 prestazioni: </a:t>
            </a:r>
          </a:p>
          <a:p>
            <a:pPr algn="ctr" eaLnBrk="1" hangingPunct="1">
              <a:lnSpc>
                <a:spcPct val="150000"/>
              </a:lnSpc>
              <a:spcBef>
                <a:spcPct val="0"/>
              </a:spcBef>
              <a:buClr>
                <a:srgbClr val="FF0000"/>
              </a:buClr>
              <a:buFont typeface="Wingdings 2" pitchFamily="2" charset="2"/>
              <a:buNone/>
            </a:pPr>
            <a:r>
              <a:rPr lang="it-IT" altLang="it-IT" sz="1800" dirty="0">
                <a:latin typeface="Tahoma" panose="020B0604030504040204" pitchFamily="34" charset="0"/>
                <a:ea typeface="ＭＳ Ｐゴシック" panose="020B0600070205080204" pitchFamily="34" charset="-128"/>
                <a:cs typeface="Tahoma" panose="020B0604030504040204" pitchFamily="34" charset="0"/>
              </a:rPr>
              <a:t>2.652 consulenze, 192 informazioni, 287 promozioni</a:t>
            </a:r>
          </a:p>
          <a:p>
            <a:pPr algn="ctr" eaLnBrk="1" hangingPunct="1">
              <a:lnSpc>
                <a:spcPct val="150000"/>
              </a:lnSpc>
              <a:spcBef>
                <a:spcPct val="0"/>
              </a:spcBef>
              <a:buClr>
                <a:srgbClr val="FF0000"/>
              </a:buClr>
              <a:buFont typeface="Wingdings 2" pitchFamily="2" charset="2"/>
              <a:buNone/>
            </a:pPr>
            <a:r>
              <a:rPr lang="it-IT" altLang="it-IT" sz="1400" dirty="0">
                <a:latin typeface="Tahoma" panose="020B0604030504040204" pitchFamily="34" charset="0"/>
                <a:ea typeface="ＭＳ Ｐゴシック" panose="020B0600070205080204" pitchFamily="34" charset="-128"/>
                <a:cs typeface="Tahoma" panose="020B0604030504040204" pitchFamily="34" charset="0"/>
              </a:rPr>
              <a:t>(dati aggiornati al 31/12/2017)</a:t>
            </a:r>
          </a:p>
          <a:p>
            <a:pPr algn="just" eaLnBrk="1" hangingPunct="1">
              <a:lnSpc>
                <a:spcPct val="150000"/>
              </a:lnSpc>
              <a:spcBef>
                <a:spcPct val="0"/>
              </a:spcBef>
              <a:buClr>
                <a:srgbClr val="FF0000"/>
              </a:buClr>
              <a:buFont typeface="Wingdings 2" pitchFamily="2" charset="2"/>
              <a:buNone/>
            </a:pPr>
            <a:endParaRPr lang="it-IT" altLang="it-IT" sz="240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1028" name="AutoShape 2">
            <a:extLst>
              <a:ext uri="{FF2B5EF4-FFF2-40B4-BE49-F238E27FC236}">
                <a16:creationId xmlns:a16="http://schemas.microsoft.com/office/drawing/2014/main" id="{AB0D610E-C3BE-5E47-9ECC-B23F1105FC42}"/>
              </a:ext>
            </a:extLst>
          </p:cNvPr>
          <p:cNvSpPr>
            <a:spLocks noGrp="1"/>
          </p:cNvSpPr>
          <p:nvPr>
            <p:ph type="title"/>
          </p:nvPr>
        </p:nvSpPr>
        <p:spPr>
          <a:xfrm>
            <a:off x="682625" y="190500"/>
            <a:ext cx="8534400" cy="758825"/>
          </a:xfrm>
        </p:spPr>
        <p:txBody>
          <a:bodyPr/>
          <a:lstStyle/>
          <a:p>
            <a:pPr defTabSz="457200" eaLnBrk="1" hangingPunct="1">
              <a:defRPr/>
            </a:pPr>
            <a:r>
              <a:rPr lang="it-IT" i="1" dirty="0">
                <a:solidFill>
                  <a:srgbClr val="0D0D0D"/>
                </a:solidFill>
                <a:latin typeface="Cambria" panose="02040503050406030204" pitchFamily="18" charset="0"/>
                <a:ea typeface="ＭＳ Ｐゴシック" panose="020B0600070205080204" pitchFamily="34" charset="-128"/>
                <a:cs typeface="+mn-cs"/>
              </a:rPr>
              <a:t>Attività: consulenza e informazione</a:t>
            </a:r>
          </a:p>
        </p:txBody>
      </p:sp>
      <p:sp>
        <p:nvSpPr>
          <p:cNvPr id="25604" name="Segnaposto numero diapositiva 11">
            <a:extLst>
              <a:ext uri="{FF2B5EF4-FFF2-40B4-BE49-F238E27FC236}">
                <a16:creationId xmlns:a16="http://schemas.microsoft.com/office/drawing/2014/main" id="{5B68DEC5-D32D-E24E-8769-811325514C14}"/>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itchFamily="2" charset="2"/>
              <a:buChar char=""/>
              <a:defRPr sz="27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1pPr>
            <a:lvl2pPr marL="37931725" indent="-37474525">
              <a:spcBef>
                <a:spcPct val="20000"/>
              </a:spcBef>
              <a:buClr>
                <a:schemeClr val="accent2"/>
              </a:buClr>
              <a:buSzPct val="70000"/>
              <a:buFont typeface="Wingdings" pitchFamily="2" charset="2"/>
              <a:buChar char=""/>
              <a:defRPr sz="22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2pPr>
            <a:lvl3pPr marL="822325" indent="-228600">
              <a:spcBef>
                <a:spcPct val="20000"/>
              </a:spcBef>
              <a:buClr>
                <a:srgbClr val="8CADAE"/>
              </a:buClr>
              <a:buSzPct val="75000"/>
              <a:buFont typeface="Wingdings 2" pitchFamily="2" charset="2"/>
              <a:buChar char=""/>
              <a:defRPr sz="2000">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3pPr>
            <a:lvl4pPr marL="1096963" indent="-228600">
              <a:spcBef>
                <a:spcPct val="20000"/>
              </a:spcBef>
              <a:buClr>
                <a:srgbClr val="8C7B70"/>
              </a:buClr>
              <a:buSzPct val="70000"/>
              <a:buFont typeface="Wingdings" pitchFamily="2" charset="2"/>
              <a:buChar char=""/>
              <a:defRPr sz="2000">
                <a:solidFill>
                  <a:schemeClr val="tx2"/>
                </a:solidFill>
                <a:latin typeface="Cambria" panose="02040503050406030204" pitchFamily="18" charset="0"/>
                <a:ea typeface="ＭＳ Ｐゴシック" panose="020B0600070205080204" pitchFamily="34" charset="-128"/>
                <a:cs typeface="Cambria" panose="02040503050406030204" pitchFamily="18" charset="0"/>
              </a:defRPr>
            </a:lvl4pPr>
            <a:lvl5pPr marL="1371600" indent="-228600">
              <a:spcBef>
                <a:spcPct val="20000"/>
              </a:spcBef>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5pPr>
            <a:lvl6pPr marL="18288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6pPr>
            <a:lvl7pPr marL="22860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7pPr>
            <a:lvl8pPr marL="27432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8pPr>
            <a:lvl9pPr marL="3200400" indent="-228600" defTabSz="457200" eaLnBrk="0" fontAlgn="base" hangingPunct="0">
              <a:spcBef>
                <a:spcPct val="20000"/>
              </a:spcBef>
              <a:spcAft>
                <a:spcPct val="0"/>
              </a:spcAft>
              <a:buClr>
                <a:srgbClr val="8FB08C"/>
              </a:buClr>
              <a:buChar char="•"/>
              <a:defRPr>
                <a:solidFill>
                  <a:schemeClr val="tx1"/>
                </a:solidFill>
                <a:latin typeface="Cambria" panose="02040503050406030204" pitchFamily="18" charset="0"/>
                <a:ea typeface="ＭＳ Ｐゴシック" panose="020B0600070205080204" pitchFamily="34" charset="-128"/>
                <a:cs typeface="Cambria" panose="02040503050406030204" pitchFamily="18" charset="0"/>
              </a:defRPr>
            </a:lvl9pPr>
          </a:lstStyle>
          <a:p>
            <a:pPr>
              <a:spcBef>
                <a:spcPct val="0"/>
              </a:spcBef>
              <a:buClrTx/>
              <a:buSzTx/>
              <a:buFontTx/>
              <a:buNone/>
            </a:pPr>
            <a:fld id="{3D8B1182-FDAB-3B41-9221-3AAC95642C60}" type="slidenum">
              <a:rPr lang="it-IT" altLang="it-IT" sz="1200">
                <a:solidFill>
                  <a:srgbClr val="000000"/>
                </a:solidFill>
                <a:latin typeface="Georgia" panose="02040502050405020303" pitchFamily="18" charset="0"/>
              </a:rPr>
              <a:pPr>
                <a:spcBef>
                  <a:spcPct val="0"/>
                </a:spcBef>
                <a:buClrTx/>
                <a:buSzTx/>
                <a:buFontTx/>
                <a:buNone/>
              </a:pPr>
              <a:t>7</a:t>
            </a:fld>
            <a:endParaRPr lang="it-IT" altLang="it-IT" sz="1200">
              <a:solidFill>
                <a:srgbClr val="000000"/>
              </a:solidFill>
              <a:latin typeface="Georgia" panose="02040502050405020303" pitchFamily="18" charset="0"/>
            </a:endParaRPr>
          </a:p>
        </p:txBody>
      </p:sp>
      <p:sp>
        <p:nvSpPr>
          <p:cNvPr id="25605" name="Segnaposto data 2">
            <a:extLst>
              <a:ext uri="{FF2B5EF4-FFF2-40B4-BE49-F238E27FC236}">
                <a16:creationId xmlns:a16="http://schemas.microsoft.com/office/drawing/2014/main" id="{2E4EA398-70B5-0646-BDA5-8597FFFF2769}"/>
              </a:ext>
            </a:extLst>
          </p:cNvPr>
          <p:cNvSpPr>
            <a:spLocks noGrp="1" noChangeArrowheads="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000">
                <a:latin typeface="Cambria" panose="02040503050406030204" pitchFamily="18" charset="0"/>
              </a:rPr>
              <a:t>CRIBA FVG - Udine, 19 dicembre 2018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2226" name="Rectangle 2"/>
          <p:cNvSpPr>
            <a:spLocks noGrp="1"/>
          </p:cNvSpPr>
          <p:nvPr>
            <p:ph type="title"/>
          </p:nvPr>
        </p:nvSpPr>
        <p:spPr>
          <a:xfrm>
            <a:off x="370726" y="329396"/>
            <a:ext cx="9144000" cy="777875"/>
          </a:xfrm>
        </p:spPr>
        <p:txBody>
          <a:bodyPr/>
          <a:lstStyle/>
          <a:p>
            <a:pPr eaLnBrk="1" hangingPunct="1"/>
            <a:r>
              <a:rPr lang="it-IT" i="1" dirty="0">
                <a:latin typeface="Cambria" panose="02040503050406030204" pitchFamily="18" charset="0"/>
                <a:ea typeface="Arial" charset="0"/>
                <a:cs typeface="Arial" charset="0"/>
              </a:rPr>
              <a:t>Abitazioni</a:t>
            </a:r>
            <a:r>
              <a:rPr lang="it-IT" sz="3600" i="1" dirty="0">
                <a:latin typeface="Cambria" panose="02040503050406030204" pitchFamily="18" charset="0"/>
                <a:ea typeface="Arial" charset="0"/>
                <a:cs typeface="Arial" charset="0"/>
              </a:rPr>
              <a:t> accessibili?</a:t>
            </a:r>
          </a:p>
        </p:txBody>
      </p:sp>
      <p:pic>
        <p:nvPicPr>
          <p:cNvPr id="24584" name="Immagine 16"/>
          <p:cNvPicPr preferRelativeResize="0">
            <a:picLocks noChangeAspect="1"/>
          </p:cNvPicPr>
          <p:nvPr/>
        </p:nvPicPr>
        <p:blipFill>
          <a:blip r:embed="rId3"/>
          <a:srcRect t="5647" b="6897"/>
          <a:stretch>
            <a:fillRect/>
          </a:stretch>
        </p:blipFill>
        <p:spPr bwMode="auto">
          <a:xfrm>
            <a:off x="1356357" y="1380705"/>
            <a:ext cx="7193285" cy="4930536"/>
          </a:xfrm>
          <a:prstGeom prst="rect">
            <a:avLst/>
          </a:prstGeom>
          <a:noFill/>
          <a:ln w="9525">
            <a:noFill/>
            <a:miter lim="800000"/>
            <a:headEnd/>
            <a:tailEnd/>
          </a:ln>
        </p:spPr>
      </p:pic>
      <p:sp>
        <p:nvSpPr>
          <p:cNvPr id="16" name="Segnaposto numero diapositiva 15"/>
          <p:cNvSpPr>
            <a:spLocks noGrp="1"/>
          </p:cNvSpPr>
          <p:nvPr>
            <p:ph type="sldNum" sz="quarter" idx="10"/>
          </p:nvPr>
        </p:nvSpPr>
        <p:spPr/>
        <p:txBody>
          <a:bodyPr/>
          <a:lstStyle/>
          <a:p>
            <a:fld id="{99B9443B-346F-EF41-BE47-B1E2A2FCCF0D}" type="slidenum">
              <a:rPr lang="it-IT" altLang="it-IT" smtClean="0"/>
              <a:pPr/>
              <a:t>8</a:t>
            </a:fld>
            <a:endParaRPr lang="it-IT" altLang="it-IT"/>
          </a:p>
        </p:txBody>
      </p:sp>
      <p:sp>
        <p:nvSpPr>
          <p:cNvPr id="17" name="Segnaposto data 16"/>
          <p:cNvSpPr>
            <a:spLocks noGrp="1"/>
          </p:cNvSpPr>
          <p:nvPr>
            <p:ph type="dt" sz="half" idx="12"/>
          </p:nvPr>
        </p:nvSpPr>
        <p:spPr/>
        <p:txBody>
          <a:bodyPr/>
          <a:lstStyle/>
          <a:p>
            <a:r>
              <a:rPr lang="it-IT" altLang="it-IT"/>
              <a:t>CRIBA FVG - Udine, 19 dicembre 2018</a:t>
            </a:r>
          </a:p>
        </p:txBody>
      </p:sp>
    </p:spTree>
    <p:extLst>
      <p:ext uri="{BB962C8B-B14F-4D97-AF65-F5344CB8AC3E}">
        <p14:creationId xmlns:p14="http://schemas.microsoft.com/office/powerpoint/2010/main" val="276441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92226">
                                            <p:txEl>
                                              <p:pRg st="0" end="0"/>
                                            </p:txEl>
                                          </p:spTgt>
                                        </p:tgtEl>
                                        <p:attrNameLst>
                                          <p:attrName>style.visibility</p:attrName>
                                        </p:attrNameLst>
                                      </p:cBhvr>
                                      <p:to>
                                        <p:strVal val="visible"/>
                                      </p:to>
                                    </p:set>
                                    <p:animEffect transition="in" filter="wipe(left)">
                                      <p:cBhvr>
                                        <p:cTn id="7" dur="1000"/>
                                        <p:tgtEl>
                                          <p:spTgt spid="692226">
                                            <p:txEl>
                                              <p:pRg st="0" end="0"/>
                                            </p:txEl>
                                          </p:spTgt>
                                        </p:tgtEl>
                                      </p:cBhvr>
                                    </p:animEffect>
                                  </p:childTnLst>
                                </p:cTn>
                              </p:par>
                            </p:childTnLst>
                          </p:cTn>
                        </p:par>
                        <p:par>
                          <p:cTn id="8" fill="hold" nodeType="afterGroup">
                            <p:stCondLst>
                              <p:cond delay="1000"/>
                            </p:stCondLst>
                            <p:childTnLst>
                              <p:par>
                                <p:cTn id="9" presetID="1" presetClass="entr" presetSubtype="0" fill="hold" nodeType="afterEffect">
                                  <p:stCondLst>
                                    <p:cond delay="1000"/>
                                  </p:stCondLst>
                                  <p:childTnLst>
                                    <p:set>
                                      <p:cBhvr>
                                        <p:cTn id="10" dur="1" fill="hold">
                                          <p:stCondLst>
                                            <p:cond delay="0"/>
                                          </p:stCondLst>
                                        </p:cTn>
                                        <p:tgtEl>
                                          <p:spTgt spid="24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9D35F28D-FA41-5E45-B30D-E4FE862EF0FA}"/>
              </a:ext>
            </a:extLst>
          </p:cNvPr>
          <p:cNvSpPr txBox="1">
            <a:spLocks noChangeArrowheads="1"/>
          </p:cNvSpPr>
          <p:nvPr/>
        </p:nvSpPr>
        <p:spPr bwMode="auto">
          <a:xfrm>
            <a:off x="725399" y="337960"/>
            <a:ext cx="85121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3300" i="1" dirty="0">
                <a:latin typeface="Cambria" panose="02040503050406030204" pitchFamily="18" charset="0"/>
              </a:rPr>
              <a:t>Europa – previsioni anagrafiche (2080)</a:t>
            </a:r>
            <a:endParaRPr lang="it-IT" altLang="it-IT" sz="3300" i="1" dirty="0">
              <a:solidFill>
                <a:srgbClr val="000000"/>
              </a:solidFill>
              <a:latin typeface="Cambria" panose="02040503050406030204" pitchFamily="18" charset="0"/>
            </a:endParaRPr>
          </a:p>
        </p:txBody>
      </p:sp>
      <p:pic>
        <p:nvPicPr>
          <p:cNvPr id="41988" name="Picture 2" descr="https://ec.europa.eu/eurostat/statistics-explained/images/3/3f/Population_pyramids%2C_EU-28%2C_2016_and_2080_%28%25_of_total_population%29_PITEU17.png">
            <a:extLst>
              <a:ext uri="{FF2B5EF4-FFF2-40B4-BE49-F238E27FC236}">
                <a16:creationId xmlns:a16="http://schemas.microsoft.com/office/drawing/2014/main" id="{9CA80909-B38B-AB45-813E-9A4797EF1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973" y="1218843"/>
            <a:ext cx="6957026" cy="515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79681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_punti elenco ">
  <a:themeElements>
    <a:clrScheme name="Città">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ttà">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ttà">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5510</TotalTime>
  <Words>1875</Words>
  <Application>Microsoft Macintosh PowerPoint</Application>
  <PresentationFormat>A4 (21x29,7 cm)</PresentationFormat>
  <Paragraphs>268</Paragraphs>
  <Slides>21</Slides>
  <Notes>19</Notes>
  <HiddenSlides>4</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1</vt:i4>
      </vt:variant>
      <vt:variant>
        <vt:lpstr>Titoli diapositive</vt:lpstr>
      </vt:variant>
      <vt:variant>
        <vt:i4>21</vt:i4>
      </vt:variant>
    </vt:vector>
  </HeadingPairs>
  <TitlesOfParts>
    <vt:vector size="35" baseType="lpstr">
      <vt:lpstr>ＭＳ Ｐゴシック</vt:lpstr>
      <vt:lpstr>Arial</vt:lpstr>
      <vt:lpstr>Calibri</vt:lpstr>
      <vt:lpstr>Cambria</vt:lpstr>
      <vt:lpstr>Georgia</vt:lpstr>
      <vt:lpstr>Symbol</vt:lpstr>
      <vt:lpstr>Tahoma</vt:lpstr>
      <vt:lpstr>Times</vt:lpstr>
      <vt:lpstr>Times New Roman</vt:lpstr>
      <vt:lpstr>Wingdings</vt:lpstr>
      <vt:lpstr>Wingdings 2</vt:lpstr>
      <vt:lpstr>Zapf Dingbats</vt:lpstr>
      <vt:lpstr>C_punti elenco </vt:lpstr>
      <vt:lpstr>Excel.Chart.8</vt:lpstr>
      <vt:lpstr>Presentazione standard di PowerPoint</vt:lpstr>
      <vt:lpstr>Presentazione standard di PowerPoint</vt:lpstr>
      <vt:lpstr>Obiettivi</vt:lpstr>
      <vt:lpstr>A chi si rivolge</vt:lpstr>
      <vt:lpstr>Ambito di intervento</vt:lpstr>
      <vt:lpstr>Attività del Centro Regionale di Informazione sulle Barriere Architettoniche del FVG</vt:lpstr>
      <vt:lpstr>Attività: consulenza e informazione</vt:lpstr>
      <vt:lpstr>Abitazioni accessibili?</vt:lpstr>
      <vt:lpstr>Presentazione standard di PowerPoint</vt:lpstr>
      <vt:lpstr>Contributi per l’accessibilità domestica</vt:lpstr>
      <vt:lpstr>Contributi per l’accessibilità domestica</vt:lpstr>
      <vt:lpstr>Contributi per l’accessibilità domestica</vt:lpstr>
      <vt:lpstr>Contributi per l’accessibilità domestica</vt:lpstr>
      <vt:lpstr>Contributi per l’accessibilità domestica</vt:lpstr>
      <vt:lpstr>Contributi per l’accessibilità domestica</vt:lpstr>
      <vt:lpstr>Contributi per l’accessibilità domestica</vt:lpstr>
      <vt:lpstr>Agevolazioni fiscali</vt:lpstr>
      <vt:lpstr>Agevolazioni fiscali</vt:lpstr>
      <vt:lpstr>Iva agevolata</vt:lpstr>
      <vt:lpstr>Iva agevolata</vt:lpstr>
      <vt:lpstr>Contatti CRIBA FVG</vt:lpstr>
    </vt:vector>
  </TitlesOfParts>
  <Company>CRIBA FVG</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CRIBA FVG Centro Regionale di Informazione sulle Barriere Architettoniche</dc:title>
  <dc:creator>Paola  Pascoli</dc:creator>
  <cp:lastModifiedBy>Michele</cp:lastModifiedBy>
  <cp:revision>283</cp:revision>
  <cp:lastPrinted>2017-10-12T14:26:34Z</cp:lastPrinted>
  <dcterms:created xsi:type="dcterms:W3CDTF">2017-11-24T11:14:37Z</dcterms:created>
  <dcterms:modified xsi:type="dcterms:W3CDTF">2018-12-18T12:03:43Z</dcterms:modified>
</cp:coreProperties>
</file>